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57" r:id="rId7"/>
    <p:sldId id="258" r:id="rId8"/>
    <p:sldId id="259" r:id="rId9"/>
    <p:sldId id="260" r:id="rId10"/>
    <p:sldId id="261" r:id="rId11"/>
    <p:sldId id="262" r:id="rId12"/>
    <p:sldId id="263" r:id="rId13"/>
    <p:sldId id="264" r:id="rId14"/>
    <p:sldId id="265" r:id="rId15"/>
    <p:sldId id="266" r:id="rId1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9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11" name="Kuva 10" descr="Kuva, joka sisältää kohteen teksti&#10;&#10;Kuvaus luotu automaattisesti">
            <a:extLst>
              <a:ext uri="{FF2B5EF4-FFF2-40B4-BE49-F238E27FC236}">
                <a16:creationId xmlns:a16="http://schemas.microsoft.com/office/drawing/2014/main" id="{C0FFD5FD-301B-4679-BC09-5AE68DB8BBA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Ellipsi 7">
            <a:extLst>
              <a:ext uri="{FF2B5EF4-FFF2-40B4-BE49-F238E27FC236}">
                <a16:creationId xmlns:a16="http://schemas.microsoft.com/office/drawing/2014/main" id="{0A764EF4-061B-4DB9-A40A-2599C0B63AB1}"/>
              </a:ext>
            </a:extLst>
          </p:cNvPr>
          <p:cNvSpPr/>
          <p:nvPr userDrawn="1"/>
        </p:nvSpPr>
        <p:spPr>
          <a:xfrm>
            <a:off x="7462158" y="2350184"/>
            <a:ext cx="4939390" cy="4939390"/>
          </a:xfrm>
          <a:prstGeom prst="ellipse">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089563F6-ED8F-427D-86A1-3FEAB2D671E3}"/>
              </a:ext>
            </a:extLst>
          </p:cNvPr>
          <p:cNvSpPr>
            <a:spLocks noGrp="1"/>
          </p:cNvSpPr>
          <p:nvPr>
            <p:ph type="ctrTitle"/>
          </p:nvPr>
        </p:nvSpPr>
        <p:spPr>
          <a:xfrm>
            <a:off x="7927596" y="3196205"/>
            <a:ext cx="3976382" cy="1889015"/>
          </a:xfrm>
        </p:spPr>
        <p:txBody>
          <a:bodyPr anchor="b">
            <a:normAutofit/>
          </a:bodyPr>
          <a:lstStyle>
            <a:lvl1pPr algn="ctr">
              <a:defRPr sz="34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8D43F8CA-36C8-4B75-AA11-0E73D8C71F3B}"/>
              </a:ext>
            </a:extLst>
          </p:cNvPr>
          <p:cNvSpPr>
            <a:spLocks noGrp="1"/>
          </p:cNvSpPr>
          <p:nvPr>
            <p:ph type="subTitle" idx="1"/>
          </p:nvPr>
        </p:nvSpPr>
        <p:spPr>
          <a:xfrm>
            <a:off x="7756072" y="5257800"/>
            <a:ext cx="4351564" cy="669471"/>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cxnSp>
        <p:nvCxnSpPr>
          <p:cNvPr id="10" name="Suora yhdysviiva 9">
            <a:extLst>
              <a:ext uri="{FF2B5EF4-FFF2-40B4-BE49-F238E27FC236}">
                <a16:creationId xmlns:a16="http://schemas.microsoft.com/office/drawing/2014/main" id="{8C762633-64AE-45E5-8DB9-0FC68E97C68F}"/>
              </a:ext>
            </a:extLst>
          </p:cNvPr>
          <p:cNvCxnSpPr/>
          <p:nvPr userDrawn="1"/>
        </p:nvCxnSpPr>
        <p:spPr>
          <a:xfrm>
            <a:off x="9356272" y="5176157"/>
            <a:ext cx="11103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040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715F8CE-0175-40E8-9C7E-92FBAAA0F586}"/>
              </a:ext>
            </a:extLst>
          </p:cNvPr>
          <p:cNvSpPr>
            <a:spLocks noGrp="1"/>
          </p:cNvSpPr>
          <p:nvPr>
            <p:ph type="title"/>
          </p:nvPr>
        </p:nvSpPr>
        <p:spPr>
          <a:xfrm>
            <a:off x="2351847" y="457200"/>
            <a:ext cx="2212876" cy="1600200"/>
          </a:xfrm>
        </p:spPr>
        <p:txBody>
          <a:bodyPr anchor="b">
            <a:normAutofit/>
          </a:bodyPr>
          <a:lstStyle>
            <a:lvl1pPr>
              <a:defRPr sz="22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Kuvan paikkamerkki 2">
            <a:extLst>
              <a:ext uri="{FF2B5EF4-FFF2-40B4-BE49-F238E27FC236}">
                <a16:creationId xmlns:a16="http://schemas.microsoft.com/office/drawing/2014/main" id="{CE36A71E-CBD3-4314-9F81-760FB9949C6D}"/>
              </a:ext>
            </a:extLst>
          </p:cNvPr>
          <p:cNvSpPr>
            <a:spLocks noGrp="1"/>
          </p:cNvSpPr>
          <p:nvPr>
            <p:ph type="pic" idx="1"/>
          </p:nvPr>
        </p:nvSpPr>
        <p:spPr>
          <a:xfrm>
            <a:off x="5394551" y="987425"/>
            <a:ext cx="6362019" cy="4873625"/>
          </a:xfrm>
        </p:spPr>
        <p:txBody>
          <a:bodyPr>
            <a:normAutofit/>
          </a:bodyPr>
          <a:lstStyle>
            <a:lvl1pPr marL="0" indent="0">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dirty="0"/>
              <a:t>Lisää kuva napsauttamalla kuvaketta</a:t>
            </a:r>
          </a:p>
        </p:txBody>
      </p:sp>
      <p:sp>
        <p:nvSpPr>
          <p:cNvPr id="4" name="Tekstin paikkamerkki 3">
            <a:extLst>
              <a:ext uri="{FF2B5EF4-FFF2-40B4-BE49-F238E27FC236}">
                <a16:creationId xmlns:a16="http://schemas.microsoft.com/office/drawing/2014/main" id="{A8990A9D-84E2-42D4-9CEA-74B60D3F19E1}"/>
              </a:ext>
            </a:extLst>
          </p:cNvPr>
          <p:cNvSpPr>
            <a:spLocks noGrp="1"/>
          </p:cNvSpPr>
          <p:nvPr>
            <p:ph type="body" sz="half" idx="2"/>
          </p:nvPr>
        </p:nvSpPr>
        <p:spPr>
          <a:xfrm>
            <a:off x="2351847" y="2057400"/>
            <a:ext cx="2212876" cy="381158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a:t>Muokkaa tekstin perustyylejä napsauttamalla</a:t>
            </a:r>
          </a:p>
        </p:txBody>
      </p:sp>
      <p:sp>
        <p:nvSpPr>
          <p:cNvPr id="10" name="Dian numeron paikkamerkki 5">
            <a:extLst>
              <a:ext uri="{FF2B5EF4-FFF2-40B4-BE49-F238E27FC236}">
                <a16:creationId xmlns:a16="http://schemas.microsoft.com/office/drawing/2014/main" id="{11ED1CCC-C980-4A41-BCDD-9ADD808FCF67}"/>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11" name="Päivämäärän paikkamerkki 3">
            <a:extLst>
              <a:ext uri="{FF2B5EF4-FFF2-40B4-BE49-F238E27FC236}">
                <a16:creationId xmlns:a16="http://schemas.microsoft.com/office/drawing/2014/main" id="{99995550-CB82-4795-B923-F2F810144E66}"/>
              </a:ext>
            </a:extLst>
          </p:cNvPr>
          <p:cNvSpPr>
            <a:spLocks noGrp="1"/>
          </p:cNvSpPr>
          <p:nvPr>
            <p:ph type="dt" sz="half" idx="13"/>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2" name="Alatunnisteen paikkamerkki 4">
            <a:extLst>
              <a:ext uri="{FF2B5EF4-FFF2-40B4-BE49-F238E27FC236}">
                <a16:creationId xmlns:a16="http://schemas.microsoft.com/office/drawing/2014/main" id="{C33736C0-834E-4515-89E1-04FC1CD492DD}"/>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244700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A12561-0E79-4C48-AC7A-7BB5020F9F3D}"/>
              </a:ext>
            </a:extLst>
          </p:cNvPr>
          <p:cNvSpPr>
            <a:spLocks noGrp="1"/>
          </p:cNvSpPr>
          <p:nvPr>
            <p:ph type="title"/>
          </p:nvPr>
        </p:nvSpPr>
        <p:spPr>
          <a:xfrm>
            <a:off x="2351847" y="365125"/>
            <a:ext cx="9404723" cy="1325563"/>
          </a:xfrm>
        </p:spPr>
        <p:txBody>
          <a:bodyPr>
            <a:normAutofit/>
          </a:bodyPr>
          <a:lstStyle>
            <a:lvl1pPr>
              <a:defRPr sz="36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Pystysuoran tekstin paikkamerkki 2">
            <a:extLst>
              <a:ext uri="{FF2B5EF4-FFF2-40B4-BE49-F238E27FC236}">
                <a16:creationId xmlns:a16="http://schemas.microsoft.com/office/drawing/2014/main" id="{93E541B3-DA81-4B4C-8496-4C2CC52C8A2C}"/>
              </a:ext>
            </a:extLst>
          </p:cNvPr>
          <p:cNvSpPr>
            <a:spLocks noGrp="1"/>
          </p:cNvSpPr>
          <p:nvPr>
            <p:ph type="body" orient="vert" idx="1"/>
          </p:nvPr>
        </p:nvSpPr>
        <p:spPr>
          <a:xfrm>
            <a:off x="2351847" y="1825625"/>
            <a:ext cx="9404724" cy="4351338"/>
          </a:xfrm>
        </p:spPr>
        <p:txBody>
          <a:bodyPr vert="eaVert">
            <a:normAutofit/>
          </a:bodyPr>
          <a:lstStyle>
            <a:lvl1pPr>
              <a:defRPr sz="2200"/>
            </a:lvl1pPr>
            <a:lvl2pPr>
              <a:defRPr sz="1800"/>
            </a:lvl2pPr>
            <a:lvl3pPr>
              <a:defRPr sz="1400"/>
            </a:lvl3pPr>
            <a:lvl4pPr>
              <a:defRPr sz="1100"/>
            </a:lvl4pPr>
            <a:lvl5pPr>
              <a:defRPr sz="11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5">
            <a:extLst>
              <a:ext uri="{FF2B5EF4-FFF2-40B4-BE49-F238E27FC236}">
                <a16:creationId xmlns:a16="http://schemas.microsoft.com/office/drawing/2014/main" id="{77075223-9709-4580-A99F-E371A6724658}"/>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10" name="Päivämäärän paikkamerkki 3">
            <a:extLst>
              <a:ext uri="{FF2B5EF4-FFF2-40B4-BE49-F238E27FC236}">
                <a16:creationId xmlns:a16="http://schemas.microsoft.com/office/drawing/2014/main" id="{EFF708CA-9D31-4DB2-8ACB-A88014601659}"/>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1" name="Alatunnisteen paikkamerkki 4">
            <a:extLst>
              <a:ext uri="{FF2B5EF4-FFF2-40B4-BE49-F238E27FC236}">
                <a16:creationId xmlns:a16="http://schemas.microsoft.com/office/drawing/2014/main" id="{CD7AAB9C-E02E-4FDD-B91A-2F5AFF31201B}"/>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2581280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D5E65C47-EFDC-4677-A34D-9AF7F32D365C}"/>
              </a:ext>
            </a:extLst>
          </p:cNvPr>
          <p:cNvSpPr>
            <a:spLocks noGrp="1"/>
          </p:cNvSpPr>
          <p:nvPr>
            <p:ph type="title" orient="vert"/>
          </p:nvPr>
        </p:nvSpPr>
        <p:spPr>
          <a:xfrm>
            <a:off x="9543694" y="365125"/>
            <a:ext cx="2212876" cy="5811838"/>
          </a:xfrm>
        </p:spPr>
        <p:txBody>
          <a:bodyPr vert="eaVert">
            <a:normAutofit/>
          </a:bodyPr>
          <a:lstStyle>
            <a:lvl1pPr>
              <a:defRPr sz="36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Pystysuoran tekstin paikkamerkki 2">
            <a:extLst>
              <a:ext uri="{FF2B5EF4-FFF2-40B4-BE49-F238E27FC236}">
                <a16:creationId xmlns:a16="http://schemas.microsoft.com/office/drawing/2014/main" id="{CC044062-D635-4FBE-8EA1-3474FC02B235}"/>
              </a:ext>
            </a:extLst>
          </p:cNvPr>
          <p:cNvSpPr>
            <a:spLocks noGrp="1"/>
          </p:cNvSpPr>
          <p:nvPr>
            <p:ph type="body" orient="vert" idx="1"/>
          </p:nvPr>
        </p:nvSpPr>
        <p:spPr>
          <a:xfrm>
            <a:off x="2351847" y="365125"/>
            <a:ext cx="6362018" cy="5811838"/>
          </a:xfrm>
        </p:spPr>
        <p:txBody>
          <a:bodyPr vert="eaVert">
            <a:normAutofit/>
          </a:bodyPr>
          <a:lstStyle>
            <a:lvl1pPr>
              <a:defRPr sz="2200"/>
            </a:lvl1pPr>
            <a:lvl2pPr>
              <a:defRPr sz="1800"/>
            </a:lvl2pPr>
            <a:lvl3pPr>
              <a:defRPr sz="1400"/>
            </a:lvl3pPr>
            <a:lvl4pPr>
              <a:defRPr sz="1100"/>
            </a:lvl4pPr>
            <a:lvl5pPr>
              <a:defRPr sz="11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5">
            <a:extLst>
              <a:ext uri="{FF2B5EF4-FFF2-40B4-BE49-F238E27FC236}">
                <a16:creationId xmlns:a16="http://schemas.microsoft.com/office/drawing/2014/main" id="{F90977DE-2F4A-4A5C-AD2F-DBD583B17EBB}"/>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10" name="Päivämäärän paikkamerkki 3">
            <a:extLst>
              <a:ext uri="{FF2B5EF4-FFF2-40B4-BE49-F238E27FC236}">
                <a16:creationId xmlns:a16="http://schemas.microsoft.com/office/drawing/2014/main" id="{F133BC34-A37E-4E1E-B7CA-CB598786A1AE}"/>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1" name="Alatunnisteen paikkamerkki 4">
            <a:extLst>
              <a:ext uri="{FF2B5EF4-FFF2-40B4-BE49-F238E27FC236}">
                <a16:creationId xmlns:a16="http://schemas.microsoft.com/office/drawing/2014/main" id="{21D1A2DA-275B-4210-B270-1BD693FA96FF}"/>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307587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FC0EED-ACF5-4C25-93FF-4A1394C48CCA}"/>
              </a:ext>
            </a:extLst>
          </p:cNvPr>
          <p:cNvSpPr>
            <a:spLocks noGrp="1"/>
          </p:cNvSpPr>
          <p:nvPr>
            <p:ph type="title"/>
          </p:nvPr>
        </p:nvSpPr>
        <p:spPr>
          <a:xfrm>
            <a:off x="2351846" y="365125"/>
            <a:ext cx="9404725" cy="1325563"/>
          </a:xfrm>
        </p:spPr>
        <p:txBody>
          <a:bodyPr>
            <a:normAutofit/>
          </a:bodyPr>
          <a:lstStyle>
            <a:lvl1pPr>
              <a:defRPr sz="36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CA209E9D-A9EA-4326-BC90-C2C3F7804A1C}"/>
              </a:ext>
            </a:extLst>
          </p:cNvPr>
          <p:cNvSpPr>
            <a:spLocks noGrp="1"/>
          </p:cNvSpPr>
          <p:nvPr>
            <p:ph idx="1"/>
          </p:nvPr>
        </p:nvSpPr>
        <p:spPr>
          <a:xfrm>
            <a:off x="2351846" y="1825625"/>
            <a:ext cx="9404725" cy="4351338"/>
          </a:xfrm>
        </p:spPr>
        <p:txBody>
          <a:bodyPr>
            <a:normAutofit/>
          </a:bodyPr>
          <a:lstStyle>
            <a:lvl1pPr>
              <a:defRPr sz="2200">
                <a:latin typeface="+mj-lt"/>
              </a:defRPr>
            </a:lvl1pPr>
            <a:lvl2pPr>
              <a:defRPr sz="1800"/>
            </a:lvl2pPr>
            <a:lvl3pPr>
              <a:defRPr sz="1400"/>
            </a:lvl3pPr>
            <a:lvl4pPr>
              <a:defRPr sz="1100"/>
            </a:lvl4pPr>
            <a:lvl5pPr>
              <a:defRPr sz="11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FDC39848-DC8C-4925-B734-D298CD21F4AC}"/>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7" name="Päivämäärän paikkamerkki 3">
            <a:extLst>
              <a:ext uri="{FF2B5EF4-FFF2-40B4-BE49-F238E27FC236}">
                <a16:creationId xmlns:a16="http://schemas.microsoft.com/office/drawing/2014/main" id="{90C99693-EA79-442B-A61A-5DC0D4ED1E49}"/>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8" name="Alatunnisteen paikkamerkki 4">
            <a:extLst>
              <a:ext uri="{FF2B5EF4-FFF2-40B4-BE49-F238E27FC236}">
                <a16:creationId xmlns:a16="http://schemas.microsoft.com/office/drawing/2014/main" id="{CA6B7513-2695-4C04-A111-AD8A83701799}"/>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45099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B93567-68EA-4701-86BE-8CBFA112DAD7}"/>
              </a:ext>
            </a:extLst>
          </p:cNvPr>
          <p:cNvSpPr>
            <a:spLocks noGrp="1"/>
          </p:cNvSpPr>
          <p:nvPr>
            <p:ph type="title"/>
          </p:nvPr>
        </p:nvSpPr>
        <p:spPr>
          <a:xfrm>
            <a:off x="2351847" y="1709738"/>
            <a:ext cx="9404724" cy="2852737"/>
          </a:xfrm>
        </p:spPr>
        <p:txBody>
          <a:bodyPr anchor="b">
            <a:normAutofit/>
          </a:bodyPr>
          <a:lstStyle>
            <a:lvl1pPr>
              <a:defRPr sz="36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20A9DAE-165E-48DB-9B6C-336451C3B52D}"/>
              </a:ext>
            </a:extLst>
          </p:cNvPr>
          <p:cNvSpPr>
            <a:spLocks noGrp="1"/>
          </p:cNvSpPr>
          <p:nvPr>
            <p:ph type="body" idx="1"/>
          </p:nvPr>
        </p:nvSpPr>
        <p:spPr>
          <a:xfrm>
            <a:off x="2351847" y="4589463"/>
            <a:ext cx="9404724" cy="1500187"/>
          </a:xfrm>
        </p:spPr>
        <p:txBody>
          <a:bodyPr>
            <a:norm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
        <p:nvSpPr>
          <p:cNvPr id="11" name="Dian numeron paikkamerkki 5">
            <a:extLst>
              <a:ext uri="{FF2B5EF4-FFF2-40B4-BE49-F238E27FC236}">
                <a16:creationId xmlns:a16="http://schemas.microsoft.com/office/drawing/2014/main" id="{BDF11C7E-D297-45A3-8996-8E19DDA48066}"/>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7" name="Päivämäärän paikkamerkki 3">
            <a:extLst>
              <a:ext uri="{FF2B5EF4-FFF2-40B4-BE49-F238E27FC236}">
                <a16:creationId xmlns:a16="http://schemas.microsoft.com/office/drawing/2014/main" id="{56D9FF4F-FC7D-4382-8992-0C9DAC089AC4}"/>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8" name="Alatunnisteen paikkamerkki 4">
            <a:extLst>
              <a:ext uri="{FF2B5EF4-FFF2-40B4-BE49-F238E27FC236}">
                <a16:creationId xmlns:a16="http://schemas.microsoft.com/office/drawing/2014/main" id="{372228D1-E8CE-4BDC-A442-557035E91813}"/>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80059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126DF3-5609-46EE-8A15-293128ACA061}"/>
              </a:ext>
            </a:extLst>
          </p:cNvPr>
          <p:cNvSpPr>
            <a:spLocks noGrp="1"/>
          </p:cNvSpPr>
          <p:nvPr>
            <p:ph type="title"/>
          </p:nvPr>
        </p:nvSpPr>
        <p:spPr>
          <a:xfrm>
            <a:off x="2351314" y="365125"/>
            <a:ext cx="9405257" cy="1325563"/>
          </a:xfrm>
        </p:spPr>
        <p:txBody>
          <a:bodyPr>
            <a:normAutofit/>
          </a:bodyPr>
          <a:lstStyle>
            <a:lvl1pPr>
              <a:defRPr sz="36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E2B5678E-8DE5-46BD-A719-4AAA10F582B7}"/>
              </a:ext>
            </a:extLst>
          </p:cNvPr>
          <p:cNvSpPr>
            <a:spLocks noGrp="1"/>
          </p:cNvSpPr>
          <p:nvPr>
            <p:ph sz="half" idx="1"/>
          </p:nvPr>
        </p:nvSpPr>
        <p:spPr>
          <a:xfrm>
            <a:off x="2351315" y="1825625"/>
            <a:ext cx="4620986" cy="4351338"/>
          </a:xfrm>
        </p:spPr>
        <p:txBody>
          <a:bodyPr/>
          <a:lstStyle>
            <a:lvl1pPr>
              <a:defRPr sz="2000"/>
            </a:lvl1pPr>
            <a:lvl2pPr>
              <a:defRPr sz="1600"/>
            </a:lvl2pPr>
            <a:lvl3pPr>
              <a:defRPr sz="1200"/>
            </a:lvl3pPr>
            <a:lvl4pPr>
              <a:defRPr sz="1000"/>
            </a:lvl4pPr>
            <a:lvl5pPr>
              <a:defRPr sz="10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a:extLst>
              <a:ext uri="{FF2B5EF4-FFF2-40B4-BE49-F238E27FC236}">
                <a16:creationId xmlns:a16="http://schemas.microsoft.com/office/drawing/2014/main" id="{4616597F-7FED-43E3-93A6-281B9E9C614B}"/>
              </a:ext>
            </a:extLst>
          </p:cNvPr>
          <p:cNvSpPr>
            <a:spLocks noGrp="1"/>
          </p:cNvSpPr>
          <p:nvPr>
            <p:ph sz="half" idx="2"/>
          </p:nvPr>
        </p:nvSpPr>
        <p:spPr>
          <a:xfrm>
            <a:off x="7135585" y="1825625"/>
            <a:ext cx="4620986" cy="4351338"/>
          </a:xfrm>
        </p:spPr>
        <p:txBody>
          <a:bodyPr/>
          <a:lstStyle>
            <a:lvl1pPr>
              <a:defRPr sz="2000"/>
            </a:lvl1pPr>
            <a:lvl2pPr>
              <a:defRPr sz="1600"/>
            </a:lvl2pPr>
            <a:lvl3pPr>
              <a:defRPr sz="1200"/>
            </a:lvl3pPr>
            <a:lvl4pPr>
              <a:defRPr sz="1000"/>
            </a:lvl4pPr>
            <a:lvl5pPr>
              <a:defRPr sz="10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Dian numeron paikkamerkki 5">
            <a:extLst>
              <a:ext uri="{FF2B5EF4-FFF2-40B4-BE49-F238E27FC236}">
                <a16:creationId xmlns:a16="http://schemas.microsoft.com/office/drawing/2014/main" id="{16D2210D-44EE-485E-B4ED-16DDFE37FC6F}"/>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14" name="Päivämäärän paikkamerkki 3">
            <a:extLst>
              <a:ext uri="{FF2B5EF4-FFF2-40B4-BE49-F238E27FC236}">
                <a16:creationId xmlns:a16="http://schemas.microsoft.com/office/drawing/2014/main" id="{5A4EA297-214B-48E8-85E6-16D328C5E2BE}"/>
              </a:ext>
            </a:extLst>
          </p:cNvPr>
          <p:cNvSpPr>
            <a:spLocks noGrp="1"/>
          </p:cNvSpPr>
          <p:nvPr>
            <p:ph type="dt" sz="half" idx="13"/>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5" name="Alatunnisteen paikkamerkki 4">
            <a:extLst>
              <a:ext uri="{FF2B5EF4-FFF2-40B4-BE49-F238E27FC236}">
                <a16:creationId xmlns:a16="http://schemas.microsoft.com/office/drawing/2014/main" id="{90648596-357B-4502-8AB1-83BDDAA31C36}"/>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108105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F99999-5954-4C68-A445-53E275534863}"/>
              </a:ext>
            </a:extLst>
          </p:cNvPr>
          <p:cNvSpPr>
            <a:spLocks noGrp="1"/>
          </p:cNvSpPr>
          <p:nvPr>
            <p:ph type="title"/>
          </p:nvPr>
        </p:nvSpPr>
        <p:spPr>
          <a:xfrm>
            <a:off x="2351313" y="365125"/>
            <a:ext cx="9405257" cy="1325563"/>
          </a:xfrm>
        </p:spPr>
        <p:txBody>
          <a:bodyPr>
            <a:normAutofit/>
          </a:bodyPr>
          <a:lstStyle>
            <a:lvl1pPr>
              <a:defRPr sz="36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BEF07E4F-3D6B-4CC1-BD39-AA798CFA4030}"/>
              </a:ext>
            </a:extLst>
          </p:cNvPr>
          <p:cNvSpPr>
            <a:spLocks noGrp="1"/>
          </p:cNvSpPr>
          <p:nvPr>
            <p:ph type="body" idx="1"/>
          </p:nvPr>
        </p:nvSpPr>
        <p:spPr>
          <a:xfrm>
            <a:off x="2351314" y="1681163"/>
            <a:ext cx="4620985"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4" name="Sisällön paikkamerkki 3">
            <a:extLst>
              <a:ext uri="{FF2B5EF4-FFF2-40B4-BE49-F238E27FC236}">
                <a16:creationId xmlns:a16="http://schemas.microsoft.com/office/drawing/2014/main" id="{E2BAC9B8-D034-4E7C-8F0F-EBEF76E06E6E}"/>
              </a:ext>
            </a:extLst>
          </p:cNvPr>
          <p:cNvSpPr>
            <a:spLocks noGrp="1"/>
          </p:cNvSpPr>
          <p:nvPr>
            <p:ph sz="half" idx="2"/>
          </p:nvPr>
        </p:nvSpPr>
        <p:spPr>
          <a:xfrm>
            <a:off x="2351314" y="2505075"/>
            <a:ext cx="4620985" cy="3684588"/>
          </a:xfrm>
        </p:spPr>
        <p:txBody>
          <a:bodyPr/>
          <a:lstStyle>
            <a:lvl1pPr>
              <a:defRPr sz="2000"/>
            </a:lvl1pPr>
            <a:lvl2pPr>
              <a:defRPr sz="1600"/>
            </a:lvl2pPr>
            <a:lvl3pPr>
              <a:defRPr sz="1200"/>
            </a:lvl3pPr>
            <a:lvl4pPr>
              <a:defRPr sz="1000"/>
            </a:lvl4pPr>
            <a:lvl5pPr>
              <a:defRPr sz="10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Tekstin paikkamerkki 4">
            <a:extLst>
              <a:ext uri="{FF2B5EF4-FFF2-40B4-BE49-F238E27FC236}">
                <a16:creationId xmlns:a16="http://schemas.microsoft.com/office/drawing/2014/main" id="{FE83FF0D-6277-4100-8299-D8118625EF91}"/>
              </a:ext>
            </a:extLst>
          </p:cNvPr>
          <p:cNvSpPr>
            <a:spLocks noGrp="1"/>
          </p:cNvSpPr>
          <p:nvPr>
            <p:ph type="body" sz="quarter" idx="3"/>
          </p:nvPr>
        </p:nvSpPr>
        <p:spPr>
          <a:xfrm>
            <a:off x="7135585" y="1681163"/>
            <a:ext cx="4620985"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6" name="Sisällön paikkamerkki 5">
            <a:extLst>
              <a:ext uri="{FF2B5EF4-FFF2-40B4-BE49-F238E27FC236}">
                <a16:creationId xmlns:a16="http://schemas.microsoft.com/office/drawing/2014/main" id="{C88CC404-9C40-4E8A-A3E2-35B3D600255E}"/>
              </a:ext>
            </a:extLst>
          </p:cNvPr>
          <p:cNvSpPr>
            <a:spLocks noGrp="1"/>
          </p:cNvSpPr>
          <p:nvPr>
            <p:ph sz="quarter" idx="4"/>
          </p:nvPr>
        </p:nvSpPr>
        <p:spPr>
          <a:xfrm>
            <a:off x="7135585" y="2505075"/>
            <a:ext cx="4620985" cy="3684588"/>
          </a:xfrm>
        </p:spPr>
        <p:txBody>
          <a:bodyPr/>
          <a:lstStyle>
            <a:lvl1pPr>
              <a:defRPr sz="2000"/>
            </a:lvl1pPr>
            <a:lvl2pPr>
              <a:defRPr sz="1600"/>
            </a:lvl2pPr>
            <a:lvl3pPr>
              <a:defRPr sz="1200"/>
            </a:lvl3pPr>
            <a:lvl4pPr>
              <a:defRPr sz="1000"/>
            </a:lvl4pPr>
            <a:lvl5pPr>
              <a:defRPr sz="10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2" name="Dian numeron paikkamerkki 5">
            <a:extLst>
              <a:ext uri="{FF2B5EF4-FFF2-40B4-BE49-F238E27FC236}">
                <a16:creationId xmlns:a16="http://schemas.microsoft.com/office/drawing/2014/main" id="{3A6D0B4E-3546-45A9-BFD4-14B36B2D593D}"/>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16" name="Päivämäärän paikkamerkki 3">
            <a:extLst>
              <a:ext uri="{FF2B5EF4-FFF2-40B4-BE49-F238E27FC236}">
                <a16:creationId xmlns:a16="http://schemas.microsoft.com/office/drawing/2014/main" id="{DCE324B3-745C-44C1-80D7-CC28A2C2776D}"/>
              </a:ext>
            </a:extLst>
          </p:cNvPr>
          <p:cNvSpPr>
            <a:spLocks noGrp="1"/>
          </p:cNvSpPr>
          <p:nvPr>
            <p:ph type="dt" sz="half" idx="13"/>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7" name="Alatunnisteen paikkamerkki 4">
            <a:extLst>
              <a:ext uri="{FF2B5EF4-FFF2-40B4-BE49-F238E27FC236}">
                <a16:creationId xmlns:a16="http://schemas.microsoft.com/office/drawing/2014/main" id="{4994601D-28C9-4C55-9088-4493D4DB91CD}"/>
              </a:ext>
            </a:extLst>
          </p:cNvPr>
          <p:cNvSpPr>
            <a:spLocks noGrp="1"/>
          </p:cNvSpPr>
          <p:nvPr>
            <p:ph type="ftr" sz="quarter" idx="14"/>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1503872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84089C-ACF4-4A95-AAFD-F4319AAF7A31}"/>
              </a:ext>
            </a:extLst>
          </p:cNvPr>
          <p:cNvSpPr>
            <a:spLocks noGrp="1"/>
          </p:cNvSpPr>
          <p:nvPr>
            <p:ph type="title"/>
          </p:nvPr>
        </p:nvSpPr>
        <p:spPr>
          <a:xfrm>
            <a:off x="2351847" y="365125"/>
            <a:ext cx="9404724" cy="1325563"/>
          </a:xfrm>
        </p:spPr>
        <p:txBody>
          <a:bodyPr>
            <a:normAutofit/>
          </a:bodyPr>
          <a:lstStyle>
            <a:lvl1pPr>
              <a:defRPr sz="36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8" name="Dian numeron paikkamerkki 5">
            <a:extLst>
              <a:ext uri="{FF2B5EF4-FFF2-40B4-BE49-F238E27FC236}">
                <a16:creationId xmlns:a16="http://schemas.microsoft.com/office/drawing/2014/main" id="{1E833EDE-F1C6-4FD3-ACD9-3515709E982E}"/>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9" name="Päivämäärän paikkamerkki 3">
            <a:extLst>
              <a:ext uri="{FF2B5EF4-FFF2-40B4-BE49-F238E27FC236}">
                <a16:creationId xmlns:a16="http://schemas.microsoft.com/office/drawing/2014/main" id="{9CB945F0-BB15-4381-99EC-16C576ACEC23}"/>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0" name="Alatunnisteen paikkamerkki 4">
            <a:extLst>
              <a:ext uri="{FF2B5EF4-FFF2-40B4-BE49-F238E27FC236}">
                <a16:creationId xmlns:a16="http://schemas.microsoft.com/office/drawing/2014/main" id="{DC692482-8C11-464D-9AE9-B22744ACA7A4}"/>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1281712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7" name="Dian numeron paikkamerkki 5">
            <a:extLst>
              <a:ext uri="{FF2B5EF4-FFF2-40B4-BE49-F238E27FC236}">
                <a16:creationId xmlns:a16="http://schemas.microsoft.com/office/drawing/2014/main" id="{84090ED8-B05D-4C4E-B41B-4B6EF865071C}"/>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8" name="Päivämäärän paikkamerkki 3">
            <a:extLst>
              <a:ext uri="{FF2B5EF4-FFF2-40B4-BE49-F238E27FC236}">
                <a16:creationId xmlns:a16="http://schemas.microsoft.com/office/drawing/2014/main" id="{A932E9E4-BCDB-47C3-9B9E-0BDE3756DF77}"/>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9" name="Alatunnisteen paikkamerkki 4">
            <a:extLst>
              <a:ext uri="{FF2B5EF4-FFF2-40B4-BE49-F238E27FC236}">
                <a16:creationId xmlns:a16="http://schemas.microsoft.com/office/drawing/2014/main" id="{984FC327-AA7D-4774-9DB4-1D2FAD0968DE}"/>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42472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Tyhjä logolla">
    <p:spTree>
      <p:nvGrpSpPr>
        <p:cNvPr id="1" name=""/>
        <p:cNvGrpSpPr/>
        <p:nvPr/>
      </p:nvGrpSpPr>
      <p:grpSpPr>
        <a:xfrm>
          <a:off x="0" y="0"/>
          <a:ext cx="0" cy="0"/>
          <a:chOff x="0" y="0"/>
          <a:chExt cx="0" cy="0"/>
        </a:xfrm>
      </p:grpSpPr>
      <p:sp>
        <p:nvSpPr>
          <p:cNvPr id="7" name="Dian numeron paikkamerkki 5">
            <a:extLst>
              <a:ext uri="{FF2B5EF4-FFF2-40B4-BE49-F238E27FC236}">
                <a16:creationId xmlns:a16="http://schemas.microsoft.com/office/drawing/2014/main" id="{84090ED8-B05D-4C4E-B41B-4B6EF865071C}"/>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9" name="Päivämäärän paikkamerkki 3">
            <a:extLst>
              <a:ext uri="{FF2B5EF4-FFF2-40B4-BE49-F238E27FC236}">
                <a16:creationId xmlns:a16="http://schemas.microsoft.com/office/drawing/2014/main" id="{856712B5-AB30-423F-9180-0C6CF389EC7E}"/>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0" name="Alatunnisteen paikkamerkki 4">
            <a:extLst>
              <a:ext uri="{FF2B5EF4-FFF2-40B4-BE49-F238E27FC236}">
                <a16:creationId xmlns:a16="http://schemas.microsoft.com/office/drawing/2014/main" id="{22B063E3-4774-4BA9-B38E-A23E75604390}"/>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pic>
        <p:nvPicPr>
          <p:cNvPr id="6" name="Picture 6" descr="Juko_logo2.png">
            <a:extLst>
              <a:ext uri="{FF2B5EF4-FFF2-40B4-BE49-F238E27FC236}">
                <a16:creationId xmlns:a16="http://schemas.microsoft.com/office/drawing/2014/main" id="{AEAA1E93-3ABB-4A42-94D3-57E50814638C}"/>
              </a:ext>
            </a:extLst>
          </p:cNvPr>
          <p:cNvPicPr>
            <a:picLocks noChangeAspect="1"/>
          </p:cNvPicPr>
          <p:nvPr userDrawn="1"/>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452382" y="6132874"/>
            <a:ext cx="137961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4904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74DF4B-FB7E-4CD8-83D0-34453CF95EEA}"/>
              </a:ext>
            </a:extLst>
          </p:cNvPr>
          <p:cNvSpPr>
            <a:spLocks noGrp="1"/>
          </p:cNvSpPr>
          <p:nvPr>
            <p:ph type="title"/>
          </p:nvPr>
        </p:nvSpPr>
        <p:spPr>
          <a:xfrm>
            <a:off x="2351847" y="457200"/>
            <a:ext cx="2212876" cy="1600200"/>
          </a:xfrm>
        </p:spPr>
        <p:txBody>
          <a:bodyPr anchor="b">
            <a:normAutofit/>
          </a:bodyPr>
          <a:lstStyle>
            <a:lvl1pPr>
              <a:defRPr sz="22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061C9526-90C1-42BD-A0F5-C9061207A6B0}"/>
              </a:ext>
            </a:extLst>
          </p:cNvPr>
          <p:cNvSpPr>
            <a:spLocks noGrp="1"/>
          </p:cNvSpPr>
          <p:nvPr>
            <p:ph idx="1"/>
          </p:nvPr>
        </p:nvSpPr>
        <p:spPr>
          <a:xfrm>
            <a:off x="5394551" y="987425"/>
            <a:ext cx="6362019" cy="4873625"/>
          </a:xfrm>
        </p:spPr>
        <p:txBody>
          <a:bodyPr>
            <a:normAutofit/>
          </a:bodyPr>
          <a:lstStyle>
            <a:lvl1pPr>
              <a:defRPr sz="2200"/>
            </a:lvl1pPr>
            <a:lvl2pPr>
              <a:defRPr sz="1800"/>
            </a:lvl2pPr>
            <a:lvl3pPr>
              <a:defRPr sz="1400"/>
            </a:lvl3pPr>
            <a:lvl4pPr>
              <a:defRPr sz="1100"/>
            </a:lvl4pPr>
            <a:lvl5pPr>
              <a:defRPr sz="1100"/>
            </a:lvl5pPr>
            <a:lvl6pPr>
              <a:defRPr sz="2000"/>
            </a:lvl6pPr>
            <a:lvl7pPr>
              <a:defRPr sz="2000"/>
            </a:lvl7pPr>
            <a:lvl8pPr>
              <a:defRPr sz="2000"/>
            </a:lvl8pPr>
            <a:lvl9pPr>
              <a:defRPr sz="20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Tekstin paikkamerkki 3">
            <a:extLst>
              <a:ext uri="{FF2B5EF4-FFF2-40B4-BE49-F238E27FC236}">
                <a16:creationId xmlns:a16="http://schemas.microsoft.com/office/drawing/2014/main" id="{52C0FC79-AF49-4D5B-B24A-F85A748A7959}"/>
              </a:ext>
            </a:extLst>
          </p:cNvPr>
          <p:cNvSpPr>
            <a:spLocks noGrp="1"/>
          </p:cNvSpPr>
          <p:nvPr>
            <p:ph type="body" sz="half" idx="2"/>
          </p:nvPr>
        </p:nvSpPr>
        <p:spPr>
          <a:xfrm>
            <a:off x="2351847" y="2057400"/>
            <a:ext cx="2212876" cy="381158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a:t>Muokkaa tekstin perustyylejä napsauttamalla</a:t>
            </a:r>
          </a:p>
        </p:txBody>
      </p:sp>
      <p:sp>
        <p:nvSpPr>
          <p:cNvPr id="10" name="Dian numeron paikkamerkki 5">
            <a:extLst>
              <a:ext uri="{FF2B5EF4-FFF2-40B4-BE49-F238E27FC236}">
                <a16:creationId xmlns:a16="http://schemas.microsoft.com/office/drawing/2014/main" id="{B4C16C9E-4822-4337-97AD-FD084811EC70}"/>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
        <p:nvSpPr>
          <p:cNvPr id="11" name="Päivämäärän paikkamerkki 3">
            <a:extLst>
              <a:ext uri="{FF2B5EF4-FFF2-40B4-BE49-F238E27FC236}">
                <a16:creationId xmlns:a16="http://schemas.microsoft.com/office/drawing/2014/main" id="{9E4C3860-00FB-4784-9ABC-C07D0BD2219A}"/>
              </a:ext>
            </a:extLst>
          </p:cNvPr>
          <p:cNvSpPr>
            <a:spLocks noGrp="1"/>
          </p:cNvSpPr>
          <p:nvPr>
            <p:ph type="dt" sz="half" idx="13"/>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2" name="Alatunnisteen paikkamerkki 4">
            <a:extLst>
              <a:ext uri="{FF2B5EF4-FFF2-40B4-BE49-F238E27FC236}">
                <a16:creationId xmlns:a16="http://schemas.microsoft.com/office/drawing/2014/main" id="{AB658C2B-1CEB-4081-A78E-2EB771F70704}"/>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1414908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431C48D-5B33-4DDB-8330-5DB0CA3209B5}"/>
              </a:ext>
            </a:extLst>
          </p:cNvPr>
          <p:cNvSpPr>
            <a:spLocks noGrp="1"/>
          </p:cNvSpPr>
          <p:nvPr>
            <p:ph type="title"/>
          </p:nvPr>
        </p:nvSpPr>
        <p:spPr>
          <a:xfrm>
            <a:off x="2351847" y="365125"/>
            <a:ext cx="9404724"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40AE89BD-72FE-42D1-9615-A60F0AAFD9A4}"/>
              </a:ext>
            </a:extLst>
          </p:cNvPr>
          <p:cNvSpPr>
            <a:spLocks noGrp="1"/>
          </p:cNvSpPr>
          <p:nvPr>
            <p:ph type="body" idx="1"/>
          </p:nvPr>
        </p:nvSpPr>
        <p:spPr>
          <a:xfrm>
            <a:off x="2351847" y="1825625"/>
            <a:ext cx="9404724" cy="4351338"/>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Dian numeron paikkamerkki 5">
            <a:extLst>
              <a:ext uri="{FF2B5EF4-FFF2-40B4-BE49-F238E27FC236}">
                <a16:creationId xmlns:a16="http://schemas.microsoft.com/office/drawing/2014/main" id="{CCBCB074-6E5C-463E-93B1-E7179E351BD0}"/>
              </a:ext>
            </a:extLst>
          </p:cNvPr>
          <p:cNvSpPr>
            <a:spLocks noGrp="1"/>
          </p:cNvSpPr>
          <p:nvPr>
            <p:ph type="sldNum" sz="quarter" idx="4"/>
          </p:nvPr>
        </p:nvSpPr>
        <p:spPr>
          <a:xfrm>
            <a:off x="9543695" y="6356350"/>
            <a:ext cx="2212876" cy="365125"/>
          </a:xfrm>
          <a:prstGeom prst="rect">
            <a:avLst/>
          </a:prstGeom>
        </p:spPr>
        <p:txBody>
          <a:bodyPr/>
          <a:lstStyle>
            <a:lvl1pPr>
              <a:defRPr>
                <a:latin typeface="+mj-lt"/>
              </a:defRPr>
            </a:lvl1pPr>
          </a:lstStyle>
          <a:p>
            <a:fld id="{03351748-72B0-488C-BBC2-3DB2D50BE95D}" type="slidenum">
              <a:rPr lang="fi-FI" smtClean="0"/>
              <a:pPr/>
              <a:t>‹#›</a:t>
            </a:fld>
            <a:endParaRPr lang="fi-FI"/>
          </a:p>
        </p:txBody>
      </p:sp>
      <p:grpSp>
        <p:nvGrpSpPr>
          <p:cNvPr id="18" name="Ryhmä 17">
            <a:extLst>
              <a:ext uri="{FF2B5EF4-FFF2-40B4-BE49-F238E27FC236}">
                <a16:creationId xmlns:a16="http://schemas.microsoft.com/office/drawing/2014/main" id="{BDCE2680-BB8C-4956-9A5E-CED063B62201}"/>
              </a:ext>
            </a:extLst>
          </p:cNvPr>
          <p:cNvGrpSpPr/>
          <p:nvPr userDrawn="1"/>
        </p:nvGrpSpPr>
        <p:grpSpPr>
          <a:xfrm>
            <a:off x="-3223" y="0"/>
            <a:ext cx="1925054" cy="6866467"/>
            <a:chOff x="-3223" y="0"/>
            <a:chExt cx="1925054" cy="6866467"/>
          </a:xfrm>
        </p:grpSpPr>
        <p:pic>
          <p:nvPicPr>
            <p:cNvPr id="19" name="Kuva 18" descr="Kuva, joka sisältää kohteen teksti&#10;&#10;Kuvaus luotu automaattisesti">
              <a:extLst>
                <a:ext uri="{FF2B5EF4-FFF2-40B4-BE49-F238E27FC236}">
                  <a16:creationId xmlns:a16="http://schemas.microsoft.com/office/drawing/2014/main" id="{934F0A88-F89A-483E-AC5A-E2208C965C2A}"/>
                </a:ext>
              </a:extLst>
            </p:cNvPr>
            <p:cNvPicPr>
              <a:picLocks noChangeAspect="1"/>
            </p:cNvPicPr>
            <p:nvPr/>
          </p:nvPicPr>
          <p:blipFill rotWithShape="1">
            <a:blip r:embed="rId14">
              <a:extLst>
                <a:ext uri="{28A0092B-C50C-407E-A947-70E740481C1C}">
                  <a14:useLocalDpi xmlns:a14="http://schemas.microsoft.com/office/drawing/2010/main" val="0"/>
                </a:ext>
              </a:extLst>
            </a:blip>
            <a:srcRect l="76830" t="61729" r="7428"/>
            <a:stretch/>
          </p:blipFill>
          <p:spPr>
            <a:xfrm>
              <a:off x="2596" y="0"/>
              <a:ext cx="1919235" cy="2624666"/>
            </a:xfrm>
            <a:prstGeom prst="rect">
              <a:avLst/>
            </a:prstGeom>
          </p:spPr>
        </p:pic>
        <p:pic>
          <p:nvPicPr>
            <p:cNvPr id="20" name="Kuva 19" descr="Kuva, joka sisältää kohteen teksti&#10;&#10;Kuvaus luotu automaattisesti">
              <a:extLst>
                <a:ext uri="{FF2B5EF4-FFF2-40B4-BE49-F238E27FC236}">
                  <a16:creationId xmlns:a16="http://schemas.microsoft.com/office/drawing/2014/main" id="{32E60B52-D35B-47BE-A934-EFDE33CE8B91}"/>
                </a:ext>
              </a:extLst>
            </p:cNvPr>
            <p:cNvPicPr>
              <a:picLocks noChangeAspect="1"/>
            </p:cNvPicPr>
            <p:nvPr/>
          </p:nvPicPr>
          <p:blipFill rotWithShape="1">
            <a:blip r:embed="rId14">
              <a:extLst>
                <a:ext uri="{28A0092B-C50C-407E-A947-70E740481C1C}">
                  <a14:useLocalDpi xmlns:a14="http://schemas.microsoft.com/office/drawing/2010/main" val="0"/>
                </a:ext>
              </a:extLst>
            </a:blip>
            <a:srcRect l="76830" t="37037" r="7434"/>
            <a:stretch/>
          </p:blipFill>
          <p:spPr>
            <a:xfrm>
              <a:off x="0" y="2540000"/>
              <a:ext cx="1918608" cy="4318000"/>
            </a:xfrm>
            <a:prstGeom prst="rect">
              <a:avLst/>
            </a:prstGeom>
          </p:spPr>
        </p:pic>
        <p:pic>
          <p:nvPicPr>
            <p:cNvPr id="21" name="Kuva 20" descr="Kuva, joka sisältää kohteen teksti&#10;&#10;Kuvaus luotu automaattisesti">
              <a:extLst>
                <a:ext uri="{FF2B5EF4-FFF2-40B4-BE49-F238E27FC236}">
                  <a16:creationId xmlns:a16="http://schemas.microsoft.com/office/drawing/2014/main" id="{6A048DB4-77A1-4C1B-82A6-8F156AFE1DBE}"/>
                </a:ext>
              </a:extLst>
            </p:cNvPr>
            <p:cNvPicPr>
              <a:picLocks noChangeAspect="1"/>
            </p:cNvPicPr>
            <p:nvPr/>
          </p:nvPicPr>
          <p:blipFill rotWithShape="1">
            <a:blip r:embed="rId14">
              <a:extLst>
                <a:ext uri="{28A0092B-C50C-407E-A947-70E740481C1C}">
                  <a14:useLocalDpi xmlns:a14="http://schemas.microsoft.com/office/drawing/2010/main" val="0"/>
                </a:ext>
              </a:extLst>
            </a:blip>
            <a:srcRect l="76830" t="89947" r="7434"/>
            <a:stretch/>
          </p:blipFill>
          <p:spPr>
            <a:xfrm>
              <a:off x="-3223" y="6176963"/>
              <a:ext cx="1918609" cy="689504"/>
            </a:xfrm>
            <a:prstGeom prst="rect">
              <a:avLst/>
            </a:prstGeom>
          </p:spPr>
        </p:pic>
      </p:grpSp>
      <p:sp>
        <p:nvSpPr>
          <p:cNvPr id="11" name="Päivämäärän paikkamerkki 3">
            <a:extLst>
              <a:ext uri="{FF2B5EF4-FFF2-40B4-BE49-F238E27FC236}">
                <a16:creationId xmlns:a16="http://schemas.microsoft.com/office/drawing/2014/main" id="{DA4EA878-9A88-4C38-995F-2BA8862262D6}"/>
              </a:ext>
            </a:extLst>
          </p:cNvPr>
          <p:cNvSpPr>
            <a:spLocks noGrp="1"/>
          </p:cNvSpPr>
          <p:nvPr>
            <p:ph type="dt" sz="half" idx="2"/>
          </p:nvPr>
        </p:nvSpPr>
        <p:spPr>
          <a:xfrm>
            <a:off x="2351846" y="6356349"/>
            <a:ext cx="2212876" cy="365125"/>
          </a:xfrm>
          <a:prstGeom prst="rect">
            <a:avLst/>
          </a:prstGeom>
        </p:spPr>
        <p:txBody>
          <a:bodyPr/>
          <a:lstStyle>
            <a:lvl1pPr>
              <a:defRPr>
                <a:latin typeface="+mj-lt"/>
              </a:defRPr>
            </a:lvl1pPr>
          </a:lstStyle>
          <a:p>
            <a:fld id="{FBCD14B3-D161-432F-AA88-F3EEA086E0C4}" type="datetimeFigureOut">
              <a:rPr lang="fi-FI" smtClean="0"/>
              <a:pPr/>
              <a:t>2.3.2022</a:t>
            </a:fld>
            <a:endParaRPr lang="fi-FI" dirty="0"/>
          </a:p>
        </p:txBody>
      </p:sp>
      <p:sp>
        <p:nvSpPr>
          <p:cNvPr id="12" name="Alatunnisteen paikkamerkki 4">
            <a:extLst>
              <a:ext uri="{FF2B5EF4-FFF2-40B4-BE49-F238E27FC236}">
                <a16:creationId xmlns:a16="http://schemas.microsoft.com/office/drawing/2014/main" id="{40D52040-4116-40DE-AB29-A1E1F25C93BE}"/>
              </a:ext>
            </a:extLst>
          </p:cNvPr>
          <p:cNvSpPr>
            <a:spLocks noGrp="1"/>
          </p:cNvSpPr>
          <p:nvPr>
            <p:ph type="ftr" sz="quarter" idx="3"/>
          </p:nvPr>
        </p:nvSpPr>
        <p:spPr>
          <a:xfrm>
            <a:off x="5394551" y="6356349"/>
            <a:ext cx="3319314" cy="365125"/>
          </a:xfrm>
          <a:prstGeom prst="rect">
            <a:avLst/>
          </a:prstGeom>
        </p:spPr>
        <p:txBody>
          <a:bodyPr/>
          <a:lstStyle>
            <a:lvl1pPr>
              <a:defRPr>
                <a:latin typeface="+mj-lt"/>
              </a:defRPr>
            </a:lvl1pPr>
          </a:lstStyle>
          <a:p>
            <a:endParaRPr lang="fi-FI" dirty="0"/>
          </a:p>
        </p:txBody>
      </p:sp>
    </p:spTree>
    <p:extLst>
      <p:ext uri="{BB962C8B-B14F-4D97-AF65-F5344CB8AC3E}">
        <p14:creationId xmlns:p14="http://schemas.microsoft.com/office/powerpoint/2010/main" val="2877606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ctrTitle"/>
          </p:nvPr>
        </p:nvSpPr>
        <p:spPr/>
        <p:txBody>
          <a:bodyPr>
            <a:normAutofit/>
          </a:bodyPr>
          <a:lstStyle/>
          <a:p>
            <a:r>
              <a:rPr lang="fi-FI" b="1" dirty="0">
                <a:solidFill>
                  <a:schemeClr val="tx1"/>
                </a:solidFill>
              </a:rPr>
              <a:t>Useimmin kysytyt kysymykset </a:t>
            </a:r>
            <a:r>
              <a:rPr lang="fi-FI" b="1" dirty="0"/>
              <a:t>ylityö- ja vuoronvaihtokielto</a:t>
            </a:r>
            <a:endParaRPr lang="fi-FI" b="1" dirty="0">
              <a:solidFill>
                <a:schemeClr val="tx1"/>
              </a:solidFill>
            </a:endParaRPr>
          </a:p>
        </p:txBody>
      </p:sp>
      <p:sp>
        <p:nvSpPr>
          <p:cNvPr id="3" name="Alaotsikko 2">
            <a:extLst>
              <a:ext uri="{FF2B5EF4-FFF2-40B4-BE49-F238E27FC236}">
                <a16:creationId xmlns:a16="http://schemas.microsoft.com/office/drawing/2014/main" id="{68EBEA96-446E-4407-8573-B16C8C423FD6}"/>
              </a:ext>
            </a:extLst>
          </p:cNvPr>
          <p:cNvSpPr>
            <a:spLocks noGrp="1"/>
          </p:cNvSpPr>
          <p:nvPr>
            <p:ph type="subTitle" idx="1"/>
          </p:nvPr>
        </p:nvSpPr>
        <p:spPr>
          <a:xfrm>
            <a:off x="7756072" y="5257800"/>
            <a:ext cx="4351564" cy="1159933"/>
          </a:xfrm>
        </p:spPr>
        <p:txBody>
          <a:bodyPr/>
          <a:lstStyle/>
          <a:p>
            <a:r>
              <a:rPr lang="fi-FI" b="1" dirty="0"/>
              <a:t>Kuntasektorin keskuslakkotoimikunnan järjestöryhmä 17.1.2022</a:t>
            </a:r>
          </a:p>
          <a:p>
            <a:r>
              <a:rPr lang="fi-FI" b="1" dirty="0" err="1"/>
              <a:t>Korj</a:t>
            </a:r>
            <a:r>
              <a:rPr lang="fi-FI" b="1" dirty="0"/>
              <a:t>. 2.3.2022</a:t>
            </a:r>
          </a:p>
        </p:txBody>
      </p:sp>
    </p:spTree>
    <p:extLst>
      <p:ext uri="{BB962C8B-B14F-4D97-AF65-F5344CB8AC3E}">
        <p14:creationId xmlns:p14="http://schemas.microsoft.com/office/powerpoint/2010/main" val="1794382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FDF72307-858A-434F-BBCB-EF9CE07BCE16}"/>
              </a:ext>
            </a:extLst>
          </p:cNvPr>
          <p:cNvSpPr>
            <a:spLocks noGrp="1"/>
          </p:cNvSpPr>
          <p:nvPr>
            <p:ph idx="1"/>
          </p:nvPr>
        </p:nvSpPr>
        <p:spPr>
          <a:xfrm>
            <a:off x="2351846" y="447261"/>
            <a:ext cx="9575111" cy="6122504"/>
          </a:xfrm>
        </p:spPr>
        <p:txBody>
          <a:bodyPr>
            <a:normAutofit fontScale="92500" lnSpcReduction="20000"/>
          </a:bodyPr>
          <a:lstStyle/>
          <a:p>
            <a:pPr indent="228600" fontAlgn="base"/>
            <a:r>
              <a:rPr lang="fi-FI" sz="3200" b="1" dirty="0">
                <a:solidFill>
                  <a:srgbClr val="202020"/>
                </a:solidFill>
                <a:effectLst/>
                <a:latin typeface="Calibri" panose="020F0502020204030204" pitchFamily="34" charset="0"/>
                <a:ea typeface="Times New Roman" panose="02020603050405020304" pitchFamily="18" charset="0"/>
              </a:rPr>
              <a:t>Henkeä ja terveyttä uhkaavat tilanteet? </a:t>
            </a:r>
            <a:r>
              <a:rPr lang="fi-FI" sz="3200" dirty="0">
                <a:effectLst/>
                <a:latin typeface="Calibri" panose="020F0502020204030204" pitchFamily="34" charset="0"/>
                <a:ea typeface="Times New Roman" panose="02020603050405020304" pitchFamily="18" charset="0"/>
              </a:rPr>
              <a:t> </a:t>
            </a:r>
            <a:endParaRPr lang="fi-FI" sz="32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Ylityö- ja vuoronvaihtokiellon johdosta kenenkään henki ja terveys eivät saa vaarantua.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Luottamusmiehet voivat neuvotella työnantajan kanssa etukäteen kiellon ulkopuolelle työtehtävät/yksiköt, joissa henki ja terveys on uhattuna. Tällä tarkoitetaan esim. yksiköitä, joissa on välitön ja kiireellinen hoidon tarve, eikä hoitoa voida järjestää säännöllisenä työaikana työvuoroluettelojen mukaisesti. Näitä voi olla esim. teho-osaston tehtävät tai kiireellisten </a:t>
            </a:r>
            <a:r>
              <a:rPr lang="fi-FI" sz="2400" dirty="0">
                <a:solidFill>
                  <a:srgbClr val="202020"/>
                </a:solidFill>
                <a:effectLst/>
                <a:latin typeface="Calibri" panose="020F0502020204030204" pitchFamily="34" charset="0"/>
                <a:ea typeface="Times New Roman" panose="02020603050405020304" pitchFamily="18" charset="0"/>
              </a:rPr>
              <a:t>leikkausten edellyttämät työtehtävät. </a:t>
            </a:r>
            <a:r>
              <a:rPr lang="fi-FI" sz="2400" dirty="0">
                <a:effectLst/>
                <a:latin typeface="Calibri" panose="020F0502020204030204" pitchFamily="34" charset="0"/>
                <a:ea typeface="Times New Roman" panose="02020603050405020304" pitchFamily="18" charset="0"/>
              </a:rPr>
              <a:t> </a:t>
            </a:r>
            <a:endParaRPr lang="fi-FI" sz="2400" dirty="0">
              <a:effectLst/>
              <a:latin typeface="Times New Roman" panose="02020603050405020304" pitchFamily="18" charset="0"/>
              <a:ea typeface="Times New Roman" panose="02020603050405020304" pitchFamily="18" charset="0"/>
            </a:endParaRPr>
          </a:p>
          <a:p>
            <a:pPr indent="228600" fontAlgn="base"/>
            <a:r>
              <a:rPr lang="fi-FI" sz="2800" b="1" dirty="0">
                <a:effectLst/>
                <a:latin typeface="Calibri" panose="020F0502020204030204" pitchFamily="34" charset="0"/>
                <a:ea typeface="Times New Roman" panose="02020603050405020304" pitchFamily="18" charset="0"/>
              </a:rPr>
              <a:t>Koskeeko ylityö- ja vuoronvaihtokielto suojelutyötä?</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Suojelutyöllä tarkoitetaan sellaista työtä, jonka suorittaminen on välttämätöntä kansalaisten hengen ja terveyden vaarantumisen ehkäisemiseksi taikka sellaisen omaisuuden suojelemiseksi, joka työtaistelun johdosta erityisesti vaarantuu.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Suojelutyötä koskevia säännöksiä sovelletaan ainoastaan viranhaltijoihin.  Työsopimussuhteessa olevaa ei voida määrätä suojelutyöhön.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Viranhaltijat eivät ole ylityö- ja vuoronvaihtokiellon piirissä.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err="1">
                <a:effectLst/>
                <a:latin typeface="Calibri" panose="020F0502020204030204" pitchFamily="34" charset="0"/>
                <a:ea typeface="Times New Roman" panose="02020603050405020304" pitchFamily="18" charset="0"/>
              </a:rPr>
              <a:t>JUKOn</a:t>
            </a:r>
            <a:r>
              <a:rPr lang="fi-FI" sz="2400" dirty="0">
                <a:effectLst/>
                <a:latin typeface="Calibri" panose="020F0502020204030204" pitchFamily="34" charset="0"/>
                <a:ea typeface="Times New Roman" panose="02020603050405020304" pitchFamily="18" charset="0"/>
              </a:rPr>
              <a:t> lakkojohto tekee suojelutyösuunnitelman ennen työtaistelun alkamista ja neuvottelee asiasta työnantajan kanssa. </a:t>
            </a:r>
            <a:r>
              <a:rPr lang="fi-FI" sz="2400" dirty="0" err="1">
                <a:effectLst/>
                <a:latin typeface="Calibri" panose="020F0502020204030204" pitchFamily="34" charset="0"/>
                <a:ea typeface="Times New Roman" panose="02020603050405020304" pitchFamily="18" charset="0"/>
              </a:rPr>
              <a:t>JUKOn</a:t>
            </a:r>
            <a:r>
              <a:rPr lang="fi-FI" sz="2400" dirty="0">
                <a:effectLst/>
                <a:latin typeface="Calibri" panose="020F0502020204030204" pitchFamily="34" charset="0"/>
                <a:ea typeface="Times New Roman" panose="02020603050405020304" pitchFamily="18" charset="0"/>
              </a:rPr>
              <a:t> lakkojohto antaa tämän perusteella ohjeet paikalliselle lakkojohdolle.</a:t>
            </a:r>
            <a:endParaRPr lang="fi-FI"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87895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CFFE9323-356D-4C5B-AD29-5CA911FC2580}"/>
              </a:ext>
            </a:extLst>
          </p:cNvPr>
          <p:cNvSpPr>
            <a:spLocks noGrp="1"/>
          </p:cNvSpPr>
          <p:nvPr>
            <p:ph idx="1"/>
          </p:nvPr>
        </p:nvSpPr>
        <p:spPr>
          <a:xfrm>
            <a:off x="2351846" y="467139"/>
            <a:ext cx="9404725" cy="5709824"/>
          </a:xfrm>
        </p:spPr>
        <p:txBody>
          <a:bodyPr>
            <a:normAutofit/>
          </a:bodyPr>
          <a:lstStyle/>
          <a:p>
            <a:pPr indent="228600" fontAlgn="base"/>
            <a:r>
              <a:rPr lang="fi-FI" sz="2800" b="1" dirty="0">
                <a:effectLst/>
                <a:latin typeface="Calibri" panose="020F0502020204030204" pitchFamily="34" charset="0"/>
                <a:ea typeface="Times New Roman" panose="02020603050405020304" pitchFamily="18" charset="0"/>
              </a:rPr>
              <a:t>Koskeeko ylityö- ja vuoronvaihtokielto hätätyötä? </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Kielto ei koske työaikalain 19 §:n tarkoittamaa hätätyötä, joten hätätyötä voi tehdä myös ylityö- ja vuoronvaihtokiellon aikana.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Työnantajan pitää ilmoittaa hätätyöstä työsuojeluviranomaiselle ja Aluehallintovirastoon. Mikäli työnantaja vetoaa hätätyöhön, on pyydettävä kirjallinen ilmoitus hätätyöstä nähtäväksi.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Hätätyö voi tulla kyseeseen esimerkiksi luonnonkatastrofin tai suuronnettomuuden yhteydessä. Tällöin kyse on ennalta-arvaamattomasta tapahtumasta. Ennalta ilmoitettu työtaistelu ei sinällään täytä hätätyön tunnusmerkkejä. </a:t>
            </a:r>
            <a:endParaRPr lang="fi-FI" sz="2400" dirty="0">
              <a:effectLst/>
              <a:latin typeface="Times New Roman" panose="02020603050405020304" pitchFamily="18" charset="0"/>
              <a:ea typeface="Times New Roman" panose="02020603050405020304" pitchFamily="18" charset="0"/>
            </a:endParaRPr>
          </a:p>
          <a:p>
            <a:pPr indent="228600" fontAlgn="base"/>
            <a:r>
              <a:rPr lang="fi-FI" sz="2800" b="1" dirty="0">
                <a:effectLst/>
                <a:latin typeface="Calibri" panose="020F0502020204030204" pitchFamily="34" charset="0"/>
                <a:ea typeface="Times New Roman" panose="02020603050405020304" pitchFamily="18" charset="0"/>
              </a:rPr>
              <a:t>Yleistä turvallisuutta ja omaisuutta uhkaavat tilanteet?</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Ylityö- ja vuoronvaihtokiellon piirissä eivät ole myöskään sellaiset yleistä turvallisuutta tai omaisuuden turvaamista koskevat työt, joita ei ole mahdollista siirtää myöhemmäksi. </a:t>
            </a:r>
            <a:endParaRPr lang="fi-FI" sz="2400" dirty="0">
              <a:effectLst/>
              <a:latin typeface="Times New Roman" panose="02020603050405020304" pitchFamily="18" charset="0"/>
              <a:ea typeface="Times New Roman" panose="02020603050405020304" pitchFamily="18" charset="0"/>
            </a:endParaRPr>
          </a:p>
          <a:p>
            <a:pPr indent="0" fontAlgn="base">
              <a:buNone/>
            </a:pPr>
            <a:endParaRPr lang="fi-FI" sz="28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2796144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9F4A122E-DE23-4E68-B600-D0286E6E3885}"/>
              </a:ext>
            </a:extLst>
          </p:cNvPr>
          <p:cNvSpPr>
            <a:spLocks noGrp="1"/>
          </p:cNvSpPr>
          <p:nvPr>
            <p:ph idx="1"/>
          </p:nvPr>
        </p:nvSpPr>
        <p:spPr>
          <a:xfrm>
            <a:off x="2351846" y="298174"/>
            <a:ext cx="9404725" cy="5878789"/>
          </a:xfrm>
        </p:spPr>
        <p:txBody>
          <a:bodyPr>
            <a:normAutofit/>
          </a:bodyPr>
          <a:lstStyle/>
          <a:p>
            <a:pPr indent="228600" fontAlgn="base"/>
            <a:r>
              <a:rPr lang="fi-FI" sz="2800" b="1" dirty="0">
                <a:effectLst/>
                <a:latin typeface="Calibri" panose="020F0502020204030204" pitchFamily="34" charset="0"/>
                <a:ea typeface="Times New Roman" panose="02020603050405020304" pitchFamily="18" charset="0"/>
              </a:rPr>
              <a:t>Koskeeko ylityö- ja vuoronvaihtokielto kuntien omistamissa osakeyhtiöissä työskenteleviä?</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a:effectLst/>
                <a:latin typeface="Calibri" panose="020F0502020204030204" pitchFamily="34" charset="0"/>
                <a:ea typeface="Times New Roman" panose="02020603050405020304" pitchFamily="18" charset="0"/>
              </a:rPr>
              <a:t>Ylityö- ja vuoronvaihtokieltoilmoituksessa määritellään, ketä ylityö- ja vuoronvaihtokielto koskee</a:t>
            </a:r>
          </a:p>
          <a:p>
            <a:pPr marL="457200" lvl="1" indent="0" fontAlgn="base">
              <a:buSzPts val="1000"/>
              <a:buNone/>
              <a:tabLst>
                <a:tab pos="457200" algn="l"/>
              </a:tabLst>
            </a:pPr>
            <a:endParaRPr lang="fi-FI" sz="2000" dirty="0">
              <a:effectLst/>
              <a:latin typeface="Times New Roman" panose="02020603050405020304" pitchFamily="18" charset="0"/>
              <a:ea typeface="Times New Roman" panose="02020603050405020304" pitchFamily="18" charset="0"/>
            </a:endParaRPr>
          </a:p>
          <a:p>
            <a:pPr indent="228600" fontAlgn="base"/>
            <a:r>
              <a:rPr lang="fi-FI" sz="2800" dirty="0">
                <a:effectLst/>
                <a:latin typeface="Calibri" panose="020F0502020204030204" pitchFamily="34" charset="0"/>
                <a:ea typeface="Times New Roman" panose="02020603050405020304" pitchFamily="18" charset="0"/>
              </a:rPr>
              <a:t> </a:t>
            </a:r>
            <a:r>
              <a:rPr lang="fi-FI" sz="2800" b="1" dirty="0">
                <a:effectLst/>
                <a:latin typeface="Calibri" panose="020F0502020204030204" pitchFamily="34" charset="0"/>
                <a:ea typeface="Times New Roman" panose="02020603050405020304" pitchFamily="18" charset="0"/>
              </a:rPr>
              <a:t>Koskeeko ylityö- ja vuoronvaihtokielto pääluottamusmiehiä ja luottamusmiehiä?</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a:effectLst/>
                <a:latin typeface="Calibri" panose="020F0502020204030204" pitchFamily="34" charset="0"/>
                <a:ea typeface="Times New Roman" panose="02020603050405020304" pitchFamily="18" charset="0"/>
              </a:rPr>
              <a:t>Luottamusmies osallistuu ylityö- ja vuoronvaihtokiellon piiriin kuten muutkin, ellei JUKO ole rajannut häntä sen ulkopuolelle.  </a:t>
            </a:r>
            <a:endParaRPr lang="fi-FI" sz="20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a:effectLst/>
                <a:latin typeface="Calibri" panose="020F0502020204030204" pitchFamily="34" charset="0"/>
                <a:ea typeface="Times New Roman" panose="02020603050405020304" pitchFamily="18" charset="0"/>
              </a:rPr>
              <a:t>Luottamusmies voi hoitaa yksittäisen jäsenen palvelussuhteeseen liittyviä asioita myös ylityö- ja vuoronvaihtokiellon aikana, vaikka hänkin olisi ylityö- ja vuoronvaihtokiellon piirissä </a:t>
            </a:r>
            <a:endParaRPr lang="fi-FI" sz="2000" dirty="0">
              <a:effectLst/>
              <a:latin typeface="Times New Roman" panose="02020603050405020304" pitchFamily="18" charset="0"/>
              <a:ea typeface="Times New Roman" panose="02020603050405020304" pitchFamily="18" charset="0"/>
            </a:endParaRPr>
          </a:p>
          <a:p>
            <a:pPr indent="0" fontAlgn="base">
              <a:buNone/>
            </a:pPr>
            <a:endParaRPr lang="fi-FI" sz="2800" dirty="0">
              <a:effectLst/>
              <a:latin typeface="Times New Roman" panose="02020603050405020304" pitchFamily="18" charset="0"/>
              <a:ea typeface="Times New Roman" panose="02020603050405020304" pitchFamily="18" charset="0"/>
            </a:endParaRPr>
          </a:p>
          <a:p>
            <a:pPr fontAlgn="base"/>
            <a:r>
              <a:rPr lang="fi-FI" sz="2800" b="1" dirty="0">
                <a:latin typeface="Calibri" panose="020F0502020204030204" pitchFamily="34" charset="0"/>
                <a:ea typeface="Times New Roman" panose="02020603050405020304" pitchFamily="18" charset="0"/>
              </a:rPr>
              <a:t>Muuta asiaa liittyvää:</a:t>
            </a:r>
          </a:p>
          <a:p>
            <a:pPr lvl="1" fontAlgn="base"/>
            <a:r>
              <a:rPr lang="fi-FI" sz="2000" dirty="0">
                <a:effectLst/>
                <a:latin typeface="Calibri" panose="020F0502020204030204" pitchFamily="34" charset="0"/>
                <a:ea typeface="Times New Roman" panose="02020603050405020304" pitchFamily="18" charset="0"/>
              </a:rPr>
              <a:t>Laki ei velvoita ilmoittamaan ylityö- ja vuoronvaihtokiellosta valtakunnansovittelijalle. </a:t>
            </a:r>
            <a:endParaRPr lang="fi-FI" sz="20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1891290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C24D688F-3469-43C6-A382-8179024A0231}"/>
              </a:ext>
            </a:extLst>
          </p:cNvPr>
          <p:cNvSpPr>
            <a:spLocks noGrp="1"/>
          </p:cNvSpPr>
          <p:nvPr>
            <p:ph idx="1"/>
          </p:nvPr>
        </p:nvSpPr>
        <p:spPr>
          <a:xfrm>
            <a:off x="2351846" y="397565"/>
            <a:ext cx="9404725" cy="5779398"/>
          </a:xfrm>
        </p:spPr>
        <p:txBody>
          <a:bodyPr>
            <a:normAutofit/>
          </a:bodyPr>
          <a:lstStyle/>
          <a:p>
            <a:pPr algn="l"/>
            <a:r>
              <a:rPr lang="fi-FI" sz="2800" b="1" i="0" dirty="0">
                <a:solidFill>
                  <a:srgbClr val="232323"/>
                </a:solidFill>
                <a:effectLst/>
                <a:latin typeface="Calibri" panose="020F0502020204030204" pitchFamily="34" charset="0"/>
                <a:cs typeface="Calibri" panose="020F0502020204030204" pitchFamily="34" charset="0"/>
              </a:rPr>
              <a:t>Mitä ylityökielto tarkoittaa?</a:t>
            </a:r>
            <a:br>
              <a:rPr lang="fi-FI" sz="2800" b="1" i="0" dirty="0">
                <a:solidFill>
                  <a:srgbClr val="232323"/>
                </a:solidFill>
                <a:effectLst/>
                <a:latin typeface="Calibri" panose="020F0502020204030204" pitchFamily="34" charset="0"/>
                <a:cs typeface="Calibri" panose="020F0502020204030204" pitchFamily="34" charset="0"/>
              </a:rPr>
            </a:br>
            <a:r>
              <a:rPr lang="fi-FI" sz="2800" b="0" i="0" dirty="0">
                <a:solidFill>
                  <a:srgbClr val="232323"/>
                </a:solidFill>
                <a:effectLst/>
                <a:latin typeface="Calibri" panose="020F0502020204030204" pitchFamily="34" charset="0"/>
                <a:cs typeface="Calibri" panose="020F0502020204030204" pitchFamily="34" charset="0"/>
              </a:rPr>
              <a:t>Älä ylitä normaalia säännöllistä työaikaasi. Älä tee ylityötä tai kerrytä työaikasaldoa. Kielto koskee sekä vuorokautista että viikoittaista ylityötä. Ylityön tekemiseen ei voi sitoutua työsopimuksessa vaan siitä pitää sopia tapauskohtaisesti. Muuten jäsenet hoitavat työnsä normaalisti Työpaikalle saavutaan ja sieltä poistutaan täsmällisesti työvuoroluetteloon merkityn työvuoron mukaisesti. Liukuvassa työajassa olevat työntekijät eivät ylitä säännöllistä päiväkohtaista työaikaansa.</a:t>
            </a:r>
          </a:p>
          <a:p>
            <a:pPr marL="0" indent="0" algn="l">
              <a:buNone/>
            </a:pPr>
            <a:endParaRPr lang="fi-FI" sz="2800" b="0" i="0" dirty="0">
              <a:solidFill>
                <a:srgbClr val="232323"/>
              </a:solidFill>
              <a:effectLst/>
              <a:latin typeface="Calibri" panose="020F0502020204030204" pitchFamily="34" charset="0"/>
              <a:cs typeface="Calibri" panose="020F0502020204030204" pitchFamily="34" charset="0"/>
            </a:endParaRPr>
          </a:p>
          <a:p>
            <a:pPr algn="l"/>
            <a:r>
              <a:rPr lang="fi-FI" sz="2800" b="1" i="0" dirty="0">
                <a:solidFill>
                  <a:srgbClr val="232323"/>
                </a:solidFill>
                <a:effectLst/>
                <a:latin typeface="Calibri" panose="020F0502020204030204" pitchFamily="34" charset="0"/>
                <a:cs typeface="Calibri" panose="020F0502020204030204" pitchFamily="34" charset="0"/>
              </a:rPr>
              <a:t>Mitä vuoronvaihtokielto tarkoittaa?</a:t>
            </a:r>
            <a:br>
              <a:rPr lang="fi-FI" sz="2800" b="1" i="0" dirty="0">
                <a:solidFill>
                  <a:srgbClr val="232323"/>
                </a:solidFill>
                <a:effectLst/>
                <a:latin typeface="Calibri" panose="020F0502020204030204" pitchFamily="34" charset="0"/>
                <a:cs typeface="Calibri" panose="020F0502020204030204" pitchFamily="34" charset="0"/>
              </a:rPr>
            </a:br>
            <a:r>
              <a:rPr lang="fi-FI" sz="2800" b="0" i="0" dirty="0">
                <a:solidFill>
                  <a:srgbClr val="232323"/>
                </a:solidFill>
                <a:effectLst/>
                <a:latin typeface="Calibri" panose="020F0502020204030204" pitchFamily="34" charset="0"/>
                <a:cs typeface="Calibri" panose="020F0502020204030204" pitchFamily="34" charset="0"/>
              </a:rPr>
              <a:t>Älä vaihda työvuoroasi. Tee vahvistettuun työvuoroluetteloon merkitty työaikasi, älä enempää.</a:t>
            </a:r>
          </a:p>
        </p:txBody>
      </p:sp>
    </p:spTree>
    <p:extLst>
      <p:ext uri="{BB962C8B-B14F-4D97-AF65-F5344CB8AC3E}">
        <p14:creationId xmlns:p14="http://schemas.microsoft.com/office/powerpoint/2010/main" val="1467673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75821125-A078-4093-9367-BC732854B61B}"/>
              </a:ext>
            </a:extLst>
          </p:cNvPr>
          <p:cNvSpPr>
            <a:spLocks noGrp="1"/>
          </p:cNvSpPr>
          <p:nvPr>
            <p:ph idx="1"/>
          </p:nvPr>
        </p:nvSpPr>
        <p:spPr>
          <a:xfrm>
            <a:off x="2351846" y="526774"/>
            <a:ext cx="9404725" cy="5650189"/>
          </a:xfrm>
        </p:spPr>
        <p:txBody>
          <a:bodyPr>
            <a:normAutofit/>
          </a:bodyPr>
          <a:lstStyle/>
          <a:p>
            <a:pPr fontAlgn="base">
              <a:lnSpc>
                <a:spcPct val="107000"/>
              </a:lnSpc>
              <a:spcAft>
                <a:spcPts val="800"/>
              </a:spcAft>
            </a:pPr>
            <a:r>
              <a:rPr lang="fi-FI" sz="2400" b="1" dirty="0">
                <a:latin typeface="Calibri" panose="020F0502020204030204" pitchFamily="34" charset="0"/>
                <a:ea typeface="Times New Roman" panose="02020603050405020304" pitchFamily="18" charset="0"/>
                <a:cs typeface="Calibri" panose="020F0502020204030204" pitchFamily="34" charset="0"/>
              </a:rPr>
              <a:t>Koskeeko ylityö- ja vuoronvaihtokielto sekä työ- että virkasuhteisia?</a:t>
            </a:r>
            <a:endParaRPr lang="fi-FI" sz="2400" dirty="0">
              <a:latin typeface="Calibri" panose="020F0502020204030204" pitchFamily="34" charset="0"/>
              <a:ea typeface="Calibri" panose="020F0502020204030204" pitchFamily="34" charset="0"/>
              <a:cs typeface="Times New Roman" panose="02020603050405020304" pitchFamily="18" charset="0"/>
            </a:endParaRPr>
          </a:p>
          <a:p>
            <a:pPr lvl="1" fontAlgn="base">
              <a:lnSpc>
                <a:spcPct val="107000"/>
              </a:lnSpc>
              <a:spcAft>
                <a:spcPts val="800"/>
              </a:spcAft>
            </a:pPr>
            <a:r>
              <a:rPr lang="fi-FI" sz="2000" dirty="0">
                <a:latin typeface="Calibri" panose="020F0502020204030204" pitchFamily="34" charset="0"/>
                <a:ea typeface="Times New Roman" panose="02020603050405020304" pitchFamily="18" charset="0"/>
                <a:cs typeface="Calibri" panose="020F0502020204030204" pitchFamily="34" charset="0"/>
              </a:rPr>
              <a:t>Järjestö päättää, ketkä kuuluvat ylityö- ja vuoronvaihtokieltokiellon piiriin. Ylityö- ja vuoronvaihtokielto voi koskea vain työsuhteisia työntekijöitä. </a:t>
            </a:r>
            <a:r>
              <a:rPr lang="fi-FI" sz="2000" b="1" u="sng" dirty="0">
                <a:latin typeface="Calibri" panose="020F0502020204030204" pitchFamily="34" charset="0"/>
                <a:ea typeface="Times New Roman" panose="02020603050405020304" pitchFamily="18" charset="0"/>
                <a:cs typeface="Calibri" panose="020F0502020204030204" pitchFamily="34" charset="0"/>
              </a:rPr>
              <a:t>Lainsäädäntö ei mahdollista virkasuhteisen henkilön osallistumista ylityö- ja vuoronvaihtokieltoon</a:t>
            </a:r>
            <a:r>
              <a:rPr lang="fi-FI" sz="2000" b="1" dirty="0">
                <a:latin typeface="Calibri" panose="020F0502020204030204" pitchFamily="34" charset="0"/>
                <a:ea typeface="Times New Roman" panose="02020603050405020304" pitchFamily="18" charset="0"/>
                <a:cs typeface="Calibri" panose="020F0502020204030204" pitchFamily="34" charset="0"/>
              </a:rPr>
              <a:t>.</a:t>
            </a:r>
            <a:r>
              <a:rPr lang="fi-FI" sz="2000" dirty="0">
                <a:latin typeface="Calibri" panose="020F0502020204030204" pitchFamily="34" charset="0"/>
                <a:ea typeface="Times New Roman" panose="02020603050405020304" pitchFamily="18" charset="0"/>
                <a:cs typeface="Calibri" panose="020F0502020204030204" pitchFamily="34" charset="0"/>
              </a:rPr>
              <a:t> </a:t>
            </a:r>
          </a:p>
          <a:p>
            <a:pPr fontAlgn="base">
              <a:lnSpc>
                <a:spcPct val="107000"/>
              </a:lnSpc>
              <a:spcAft>
                <a:spcPts val="800"/>
              </a:spcAft>
            </a:pPr>
            <a:r>
              <a:rPr lang="fi-FI" sz="2400" b="1" dirty="0">
                <a:latin typeface="Calibri" panose="020F0502020204030204" pitchFamily="34" charset="0"/>
                <a:ea typeface="Calibri" panose="020F0502020204030204" pitchFamily="34" charset="0"/>
                <a:cs typeface="Times New Roman" panose="02020603050405020304" pitchFamily="18" charset="0"/>
              </a:rPr>
              <a:t>Virka- vai työsuhde?</a:t>
            </a:r>
          </a:p>
          <a:p>
            <a:pPr lvl="1" fontAlgn="base">
              <a:lnSpc>
                <a:spcPct val="107000"/>
              </a:lnSpc>
              <a:spcAft>
                <a:spcPts val="800"/>
              </a:spcAft>
            </a:pPr>
            <a:r>
              <a:rPr lang="fi-FI" sz="2000" dirty="0">
                <a:latin typeface="Calibri" panose="020F0502020204030204" pitchFamily="34" charset="0"/>
                <a:ea typeface="Calibri" panose="020F0502020204030204" pitchFamily="34" charset="0"/>
                <a:cs typeface="Times New Roman" panose="02020603050405020304" pitchFamily="18" charset="0"/>
              </a:rPr>
              <a:t>Jos olet työsuhteinen, olet tehnyt joko kirjallisen tai suullisen työsopimuksen työnantajan kanssa. Virkasuhteinen saa virkasuhteen alussa viranhoitomääräyksen. </a:t>
            </a:r>
          </a:p>
          <a:p>
            <a:pPr fontAlgn="base">
              <a:lnSpc>
                <a:spcPct val="107000"/>
              </a:lnSpc>
              <a:spcAft>
                <a:spcPts val="800"/>
              </a:spcAft>
            </a:pPr>
            <a:r>
              <a:rPr lang="fi-FI" sz="2400" b="1" dirty="0">
                <a:latin typeface="Calibri" panose="020F0502020204030204" pitchFamily="34" charset="0"/>
                <a:ea typeface="Calibri" panose="020F0502020204030204" pitchFamily="34" charset="0"/>
                <a:cs typeface="Times New Roman" panose="02020603050405020304" pitchFamily="18" charset="0"/>
              </a:rPr>
              <a:t>Ylityö- ja vuoronvaihtokiellon aikana työnteko </a:t>
            </a:r>
          </a:p>
          <a:p>
            <a:pPr lvl="1" fontAlgn="base">
              <a:lnSpc>
                <a:spcPct val="107000"/>
              </a:lnSpc>
              <a:spcAft>
                <a:spcPts val="800"/>
              </a:spcAft>
            </a:pPr>
            <a:r>
              <a:rPr lang="fi-FI" sz="2000" dirty="0">
                <a:latin typeface="Calibri" panose="020F0502020204030204" pitchFamily="34" charset="0"/>
                <a:ea typeface="Calibri" panose="020F0502020204030204" pitchFamily="34" charset="0"/>
                <a:cs typeface="Times New Roman" panose="02020603050405020304" pitchFamily="18" charset="0"/>
              </a:rPr>
              <a:t>Ylityö- ja vuoronvaihtokiellon aikana hoidetaan omat työtehtävät normaalisti ennalta suunniteltujen työvuorolistojen mukaisesti normaalin työajan puitteissa, mutta ei tehdä ylitöitä eikä vaihdeta tai muuteta työvuoroja. </a:t>
            </a:r>
          </a:p>
          <a:p>
            <a:endParaRPr lang="fi-FI" dirty="0"/>
          </a:p>
        </p:txBody>
      </p:sp>
    </p:spTree>
    <p:extLst>
      <p:ext uri="{BB962C8B-B14F-4D97-AF65-F5344CB8AC3E}">
        <p14:creationId xmlns:p14="http://schemas.microsoft.com/office/powerpoint/2010/main" val="4178189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0E541B5-E10C-4968-9FA9-02923D229209}"/>
              </a:ext>
            </a:extLst>
          </p:cNvPr>
          <p:cNvSpPr>
            <a:spLocks noGrp="1"/>
          </p:cNvSpPr>
          <p:nvPr>
            <p:ph idx="1"/>
          </p:nvPr>
        </p:nvSpPr>
        <p:spPr>
          <a:xfrm>
            <a:off x="2351846" y="427383"/>
            <a:ext cx="9404725" cy="5749580"/>
          </a:xfrm>
        </p:spPr>
        <p:txBody>
          <a:bodyPr>
            <a:normAutofit lnSpcReduction="10000"/>
          </a:bodyPr>
          <a:lstStyle/>
          <a:p>
            <a:pPr fontAlgn="base"/>
            <a:r>
              <a:rPr lang="fi-FI" sz="2400" b="1" dirty="0">
                <a:effectLst/>
                <a:latin typeface="Calibri" panose="020F0502020204030204" pitchFamily="34" charset="0"/>
                <a:ea typeface="Times New Roman" panose="02020603050405020304" pitchFamily="18" charset="0"/>
              </a:rPr>
              <a:t>Tehdäänkö ylityökiellon aikana ne ylityöt, joista on jo sovittu työnantajan kanssa? </a:t>
            </a:r>
            <a:r>
              <a:rPr lang="fi-FI" sz="2400" dirty="0">
                <a:effectLst/>
                <a:latin typeface="Calibri" panose="020F0502020204030204" pitchFamily="34" charset="0"/>
                <a:ea typeface="Times New Roman" panose="02020603050405020304" pitchFamily="18" charset="0"/>
              </a:rPr>
              <a:t> </a:t>
            </a:r>
            <a:endParaRPr lang="fi-FI" sz="2400" dirty="0">
              <a:effectLst/>
              <a:latin typeface="Times New Roman" panose="02020603050405020304" pitchFamily="18" charset="0"/>
              <a:ea typeface="Times New Roman" panose="02020603050405020304" pitchFamily="18" charset="0"/>
            </a:endParaRPr>
          </a:p>
          <a:p>
            <a:pPr marL="630555" fontAlgn="base"/>
            <a:r>
              <a:rPr lang="fi-FI" sz="2400" dirty="0">
                <a:effectLst/>
                <a:latin typeface="Calibri" panose="020F0502020204030204" pitchFamily="34" charset="0"/>
                <a:ea typeface="Times New Roman" panose="02020603050405020304" pitchFamily="18" charset="0"/>
              </a:rPr>
              <a:t>Jos ylitöistä on sovittu työnantajan kanssa ennen ylityö- ja vuoronvaihtokiellon alkamista, tehdään ylityöt sovitun mukaisesti.</a:t>
            </a:r>
          </a:p>
          <a:p>
            <a:pPr marL="630555" fontAlgn="base"/>
            <a:endParaRPr lang="fi-FI" sz="2400" dirty="0">
              <a:effectLst/>
              <a:latin typeface="Times New Roman" panose="02020603050405020304" pitchFamily="18" charset="0"/>
              <a:ea typeface="Times New Roman" panose="02020603050405020304" pitchFamily="18" charset="0"/>
            </a:endParaRPr>
          </a:p>
          <a:p>
            <a:pPr fontAlgn="base"/>
            <a:r>
              <a:rPr lang="fi-FI" sz="2400" b="1" dirty="0">
                <a:effectLst/>
                <a:latin typeface="Calibri" panose="020F0502020204030204" pitchFamily="34" charset="0"/>
                <a:ea typeface="Times New Roman" panose="02020603050405020304" pitchFamily="18" charset="0"/>
              </a:rPr>
              <a:t>Koskeeko ylityökielto paikalliseen sopimukseen perustuvaa nk. jononpurkutyötä?</a:t>
            </a:r>
            <a:r>
              <a:rPr lang="fi-FI" sz="2400" dirty="0">
                <a:effectLst/>
                <a:latin typeface="Calibri" panose="020F0502020204030204" pitchFamily="34" charset="0"/>
                <a:ea typeface="Times New Roman" panose="02020603050405020304" pitchFamily="18" charset="0"/>
              </a:rPr>
              <a:t> </a:t>
            </a:r>
            <a:endParaRPr lang="fi-FI" sz="2400" dirty="0">
              <a:effectLst/>
              <a:latin typeface="Times New Roman" panose="02020603050405020304" pitchFamily="18" charset="0"/>
              <a:ea typeface="Times New Roman" panose="02020603050405020304" pitchFamily="18" charset="0"/>
            </a:endParaRPr>
          </a:p>
          <a:p>
            <a:pPr marL="630555" fontAlgn="base"/>
            <a:r>
              <a:rPr lang="fi-FI" sz="2400" dirty="0">
                <a:effectLst/>
                <a:latin typeface="Calibri" panose="020F0502020204030204" pitchFamily="34" charset="0"/>
                <a:ea typeface="Times New Roman" panose="02020603050405020304" pitchFamily="18" charset="0"/>
              </a:rPr>
              <a:t>Kyllä koskee, koska kyseessä on säännöllisen työajan lisäksi tehtyä ylityötä.   </a:t>
            </a:r>
          </a:p>
          <a:p>
            <a:pPr marL="630555" fontAlgn="base"/>
            <a:endParaRPr lang="fi-FI" sz="2400" dirty="0">
              <a:effectLst/>
              <a:latin typeface="Times New Roman" panose="02020603050405020304" pitchFamily="18" charset="0"/>
              <a:ea typeface="Times New Roman" panose="02020603050405020304" pitchFamily="18" charset="0"/>
            </a:endParaRPr>
          </a:p>
          <a:p>
            <a:pPr fontAlgn="base"/>
            <a:r>
              <a:rPr lang="fi-FI" sz="2400" b="1" dirty="0">
                <a:effectLst/>
                <a:latin typeface="Calibri" panose="020F0502020204030204" pitchFamily="34" charset="0"/>
                <a:ea typeface="Times New Roman" panose="02020603050405020304" pitchFamily="18" charset="0"/>
              </a:rPr>
              <a:t>Olen työsopimuksella sopinut varallaolosta. Voinko kieltäytyä?</a:t>
            </a:r>
            <a:r>
              <a:rPr lang="fi-FI" sz="2400" dirty="0">
                <a:effectLst/>
                <a:latin typeface="Calibri" panose="020F0502020204030204" pitchFamily="34" charset="0"/>
                <a:ea typeface="Times New Roman" panose="02020603050405020304" pitchFamily="18" charset="0"/>
              </a:rPr>
              <a:t> </a:t>
            </a:r>
            <a:endParaRPr lang="fi-FI" sz="2400" dirty="0">
              <a:effectLst/>
              <a:latin typeface="Times New Roman" panose="02020603050405020304" pitchFamily="18" charset="0"/>
              <a:ea typeface="Times New Roman" panose="02020603050405020304" pitchFamily="18" charset="0"/>
            </a:endParaRPr>
          </a:p>
          <a:p>
            <a:pPr marL="630555" fontAlgn="base"/>
            <a:r>
              <a:rPr lang="fi-FI" sz="2400" dirty="0">
                <a:effectLst/>
                <a:latin typeface="Calibri" panose="020F0502020204030204" pitchFamily="34" charset="0"/>
                <a:ea typeface="Times New Roman" panose="02020603050405020304" pitchFamily="18" charset="0"/>
              </a:rPr>
              <a:t>Työntekijä on antanut suostumuksen myös mahdolliseen varallaolon aikana syntyvään lisä- ja ylityöhön sopiessaan varallaolosta työsopimuksessaan. Tästä syystä, varallaolon aikana syntyvästä ylityöstä ei voi kieltäytyä. </a:t>
            </a:r>
            <a:endParaRPr lang="fi-FI" sz="24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1324255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257D30B-91FC-4742-B13F-22C9A02A55CF}"/>
              </a:ext>
            </a:extLst>
          </p:cNvPr>
          <p:cNvSpPr>
            <a:spLocks noGrp="1"/>
          </p:cNvSpPr>
          <p:nvPr>
            <p:ph idx="1"/>
          </p:nvPr>
        </p:nvSpPr>
        <p:spPr>
          <a:xfrm>
            <a:off x="2351846" y="347870"/>
            <a:ext cx="9404725" cy="5829093"/>
          </a:xfrm>
        </p:spPr>
        <p:txBody>
          <a:bodyPr/>
          <a:lstStyle/>
          <a:p>
            <a:pPr fontAlgn="base"/>
            <a:r>
              <a:rPr lang="fi-FI" sz="2800" b="1" dirty="0">
                <a:solidFill>
                  <a:srgbClr val="202020"/>
                </a:solidFill>
                <a:effectLst/>
                <a:latin typeface="Calibri" panose="020F0502020204030204" pitchFamily="34" charset="0"/>
                <a:ea typeface="Times New Roman" panose="02020603050405020304" pitchFamily="18" charset="0"/>
              </a:rPr>
              <a:t>Onko mahdollista tehdä lisätöitä ylityö- ja vuoronvaihtokiellon aikana?</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tabLst>
                <a:tab pos="457200" algn="l"/>
              </a:tabLst>
            </a:pPr>
            <a:r>
              <a:rPr lang="fi-FI" sz="2800" dirty="0">
                <a:solidFill>
                  <a:srgbClr val="202020"/>
                </a:solidFill>
                <a:effectLst/>
                <a:latin typeface="Calibri" panose="020F0502020204030204" pitchFamily="34" charset="0"/>
                <a:ea typeface="Times New Roman" panose="02020603050405020304" pitchFamily="18" charset="0"/>
              </a:rPr>
              <a:t>Osa-aikaiset voivat tehdä lisätöitä aina täyteen työaikaan saakka. Osa-aikaisten omassa harkinnassa on se, tekevätkö he lisätyötä vai eivät. Ylityökielto koskee myös osa-aikaisten ylitöitä.</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tabLst>
                <a:tab pos="457200" algn="l"/>
              </a:tabLst>
            </a:pPr>
            <a:r>
              <a:rPr lang="fi-FI" sz="2800" dirty="0">
                <a:solidFill>
                  <a:srgbClr val="202020"/>
                </a:solidFill>
                <a:effectLst/>
                <a:latin typeface="Calibri" panose="020F0502020204030204" pitchFamily="34" charset="0"/>
                <a:ea typeface="Times New Roman" panose="02020603050405020304" pitchFamily="18" charset="0"/>
              </a:rPr>
              <a:t>Jos työsopimuksella on sovittu lisätöiden tekemisestä, ei lisätöiden tekemisestä voi kieltäytyä ylityö- ja vuoronvaihtokiellonkaan aikana.</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3967978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A2B11594-672E-4411-B8EE-362E7C6F92DC}"/>
              </a:ext>
            </a:extLst>
          </p:cNvPr>
          <p:cNvSpPr>
            <a:spLocks noGrp="1"/>
          </p:cNvSpPr>
          <p:nvPr>
            <p:ph idx="1"/>
          </p:nvPr>
        </p:nvSpPr>
        <p:spPr>
          <a:xfrm>
            <a:off x="2351846" y="427383"/>
            <a:ext cx="9404725" cy="5749580"/>
          </a:xfrm>
        </p:spPr>
        <p:txBody>
          <a:bodyPr/>
          <a:lstStyle/>
          <a:p>
            <a:pPr marL="228600" indent="-228600" fontAlgn="base"/>
            <a:r>
              <a:rPr lang="fi-FI" sz="2800" b="1" dirty="0">
                <a:solidFill>
                  <a:srgbClr val="202020"/>
                </a:solidFill>
                <a:effectLst/>
                <a:latin typeface="Calibri" panose="020F0502020204030204" pitchFamily="34" charset="0"/>
                <a:ea typeface="Times New Roman" panose="02020603050405020304" pitchFamily="18" charset="0"/>
              </a:rPr>
              <a:t>Koskeeko ylityökielto liukuvaa työaikaa? </a:t>
            </a:r>
            <a:endParaRPr lang="fi-FI" sz="28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tabLst>
                <a:tab pos="457200" algn="l"/>
              </a:tabLst>
            </a:pPr>
            <a:r>
              <a:rPr lang="fi-FI" sz="2800" dirty="0">
                <a:effectLst/>
                <a:latin typeface="Calibri" panose="020F0502020204030204" pitchFamily="34" charset="0"/>
                <a:ea typeface="Times New Roman" panose="02020603050405020304" pitchFamily="18" charset="0"/>
              </a:rPr>
              <a:t>Liukuvassa työajassa työntekijä itse päättää säännöllisen työajan sijoittamisesta sovittujen liukurajojen sisällä, mutta ylityökiellon voimassa ollessa työaikaa ei pidennetä. Työntekijä on velvollinen olemaan työssä vain sovittuna kiinteänä työaikana. </a:t>
            </a:r>
          </a:p>
          <a:p>
            <a:pPr marL="342900" lvl="0" indent="-342900" fontAlgn="base">
              <a:buSzPts val="1000"/>
              <a:buFont typeface="Symbol" panose="05050102010706020507" pitchFamily="18" charset="2"/>
              <a:buChar char=""/>
              <a:tabLst>
                <a:tab pos="457200" algn="l"/>
              </a:tabLst>
            </a:pPr>
            <a:r>
              <a:rPr lang="fi-FI" sz="2800" dirty="0">
                <a:latin typeface="Calibri" panose="020F0502020204030204" pitchFamily="34" charset="0"/>
                <a:ea typeface="Times New Roman" panose="02020603050405020304" pitchFamily="18" charset="0"/>
              </a:rPr>
              <a:t>Liukumasaldoa ei kerrytetä plussalle ylityökiellon aikana.</a:t>
            </a:r>
            <a:endParaRPr lang="fi-FI" sz="28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tabLst>
                <a:tab pos="457200" algn="l"/>
              </a:tabLst>
            </a:pPr>
            <a:r>
              <a:rPr lang="fi-FI" sz="2800" dirty="0">
                <a:effectLst/>
                <a:latin typeface="Calibri" panose="020F0502020204030204" pitchFamily="34" charset="0"/>
                <a:ea typeface="Times New Roman" panose="02020603050405020304" pitchFamily="18" charset="0"/>
              </a:rPr>
              <a:t>Työnantaja ei voi painostaa tekemään pidempää työpäivää liukuvassa työajassa.  </a:t>
            </a:r>
            <a:endParaRPr lang="fi-FI" sz="28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tabLst>
                <a:tab pos="457200" algn="l"/>
              </a:tabLst>
            </a:pPr>
            <a:r>
              <a:rPr lang="fi-FI" sz="2800" dirty="0">
                <a:effectLst/>
                <a:latin typeface="Calibri" panose="020F0502020204030204" pitchFamily="34" charset="0"/>
                <a:ea typeface="Times New Roman" panose="02020603050405020304" pitchFamily="18" charset="0"/>
              </a:rPr>
              <a:t>Myös liukuvassa työajassa voi muodostua ylityötä. Ylityökielto koskee myös liukuvaa työaikaa noudattavan ylityötä. </a:t>
            </a:r>
          </a:p>
          <a:p>
            <a:pPr marL="342900" lvl="0" indent="-342900" fontAlgn="base">
              <a:buSzPts val="1000"/>
              <a:buFont typeface="Symbol" panose="05050102010706020507" pitchFamily="18" charset="2"/>
              <a:buChar char=""/>
              <a:tabLst>
                <a:tab pos="457200" algn="l"/>
              </a:tabLst>
            </a:pPr>
            <a:endParaRPr lang="fi-FI" sz="28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3268157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90BA68FF-DBA2-4458-98E0-428159C048D4}"/>
              </a:ext>
            </a:extLst>
          </p:cNvPr>
          <p:cNvSpPr>
            <a:spLocks noGrp="1"/>
          </p:cNvSpPr>
          <p:nvPr>
            <p:ph idx="1"/>
          </p:nvPr>
        </p:nvSpPr>
        <p:spPr>
          <a:xfrm>
            <a:off x="2351846" y="447261"/>
            <a:ext cx="9404725" cy="5729702"/>
          </a:xfrm>
        </p:spPr>
        <p:txBody>
          <a:bodyPr>
            <a:normAutofit/>
          </a:bodyPr>
          <a:lstStyle/>
          <a:p>
            <a:pPr marL="514350" indent="-285750" fontAlgn="base"/>
            <a:r>
              <a:rPr lang="fi-FI" sz="3200" b="1" dirty="0">
                <a:solidFill>
                  <a:srgbClr val="202020"/>
                </a:solidFill>
                <a:effectLst/>
                <a:latin typeface="Calibri" panose="020F0502020204030204" pitchFamily="34" charset="0"/>
                <a:ea typeface="Times New Roman" panose="02020603050405020304" pitchFamily="18" charset="0"/>
              </a:rPr>
              <a:t>Voiko työnantaja yksipuolisesti muuttaa työvuoroluetteloa?</a:t>
            </a:r>
            <a:r>
              <a:rPr lang="fi-FI" sz="3200" dirty="0">
                <a:effectLst/>
                <a:latin typeface="Calibri" panose="020F0502020204030204" pitchFamily="34" charset="0"/>
                <a:ea typeface="Times New Roman" panose="02020603050405020304" pitchFamily="18" charset="0"/>
              </a:rPr>
              <a:t> </a:t>
            </a:r>
            <a:endParaRPr lang="fi-FI" sz="32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solidFill>
                  <a:srgbClr val="202020"/>
                </a:solidFill>
                <a:effectLst/>
                <a:latin typeface="Calibri" panose="020F0502020204030204" pitchFamily="34" charset="0"/>
                <a:ea typeface="Times New Roman" panose="02020603050405020304" pitchFamily="18" charset="0"/>
              </a:rPr>
              <a:t>Työvuoroluettelo on saatettava kirjallisesti työntekijöiden tietoon viimeistään viikkoa ennen työvuoroluetteloon merkityn ajanjakson alkamista. Tämän jälkeen sitä saa muuttaa vain sovittaessa tai perustellusta syystä</a:t>
            </a:r>
            <a:r>
              <a:rPr lang="fi-FI" sz="2400" dirty="0">
                <a:effectLst/>
                <a:latin typeface="Calibri" panose="020F0502020204030204" pitchFamily="34" charset="0"/>
                <a:ea typeface="Times New Roman" panose="02020603050405020304" pitchFamily="18" charset="0"/>
              </a:rPr>
              <a:t>. Ylityö- ja vuoronvaihtokiellon voimassa ollessa työnantajan työvuoroluetteloon esittämiin muutoksiin ei tule suostua.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effectLst/>
                <a:latin typeface="Calibri" panose="020F0502020204030204" pitchFamily="34" charset="0"/>
                <a:ea typeface="Times New Roman" panose="02020603050405020304" pitchFamily="18" charset="0"/>
              </a:rPr>
              <a:t>Sen sijaan, jos </a:t>
            </a:r>
            <a:r>
              <a:rPr lang="fi-FI" sz="2400" u="sng" dirty="0">
                <a:effectLst/>
                <a:latin typeface="Calibri" panose="020F0502020204030204" pitchFamily="34" charset="0"/>
                <a:ea typeface="Times New Roman" panose="02020603050405020304" pitchFamily="18" charset="0"/>
              </a:rPr>
              <a:t>työnantaja yksipuolisesti</a:t>
            </a:r>
            <a:r>
              <a:rPr lang="fi-FI" sz="2400" dirty="0">
                <a:effectLst/>
                <a:latin typeface="Calibri" panose="020F0502020204030204" pitchFamily="34" charset="0"/>
                <a:ea typeface="Times New Roman" panose="02020603050405020304" pitchFamily="18" charset="0"/>
              </a:rPr>
              <a:t> muuttaa työvuoroluetteloa esim. kuntasektorilla KVTES luku III </a:t>
            </a:r>
            <a:r>
              <a:rPr lang="fi-FI" sz="2400" dirty="0">
                <a:latin typeface="Calibri" panose="020F0502020204030204" pitchFamily="34" charset="0"/>
                <a:ea typeface="Times New Roman" panose="02020603050405020304" pitchFamily="18" charset="0"/>
              </a:rPr>
              <a:t>28</a:t>
            </a:r>
            <a:r>
              <a:rPr lang="fi-FI" sz="2400" dirty="0">
                <a:effectLst/>
                <a:latin typeface="Calibri" panose="020F0502020204030204" pitchFamily="34" charset="0"/>
                <a:ea typeface="Times New Roman" panose="02020603050405020304" pitchFamily="18" charset="0"/>
              </a:rPr>
              <a:t> § 2 mom. ja SOTE-sopimus luku III 28 § 2 mom. tarkoittamasta </a:t>
            </a:r>
            <a:r>
              <a:rPr lang="fi-FI" sz="2400" i="1" dirty="0">
                <a:effectLst/>
                <a:latin typeface="Calibri" panose="020F0502020204030204" pitchFamily="34" charset="0"/>
                <a:ea typeface="Times New Roman" panose="02020603050405020304" pitchFamily="18" charset="0"/>
              </a:rPr>
              <a:t>perustellusta syystä</a:t>
            </a:r>
            <a:r>
              <a:rPr lang="fi-FI" sz="2400" dirty="0">
                <a:effectLst/>
                <a:latin typeface="Calibri" panose="020F0502020204030204" pitchFamily="34" charset="0"/>
                <a:ea typeface="Times New Roman" panose="02020603050405020304" pitchFamily="18" charset="0"/>
              </a:rPr>
              <a:t>, tulee työnantajan määräystä noudattaa. Työnantajalta tulee pyytää selvitys perustellusta syystä. </a:t>
            </a:r>
            <a:endParaRPr lang="fi-FI" sz="24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solidFill>
                  <a:srgbClr val="202020"/>
                </a:solidFill>
                <a:effectLst/>
                <a:latin typeface="Calibri" panose="020F0502020204030204" pitchFamily="34" charset="0"/>
                <a:ea typeface="Times New Roman" panose="02020603050405020304" pitchFamily="18" charset="0"/>
              </a:rPr>
              <a:t>Työnantajalla ei ole oikeutta yksipuolisesti pidentää työvuoroa </a:t>
            </a:r>
            <a:r>
              <a:rPr lang="fi-FI" sz="2400" u="sng" dirty="0">
                <a:solidFill>
                  <a:srgbClr val="202020"/>
                </a:solidFill>
                <a:effectLst/>
                <a:latin typeface="Calibri" panose="020F0502020204030204" pitchFamily="34" charset="0"/>
                <a:ea typeface="Times New Roman" panose="02020603050405020304" pitchFamily="18" charset="0"/>
              </a:rPr>
              <a:t>työvuoron jo alettua.</a:t>
            </a:r>
            <a:r>
              <a:rPr lang="fi-FI" sz="2400" dirty="0">
                <a:solidFill>
                  <a:srgbClr val="202020"/>
                </a:solidFill>
                <a:effectLst/>
                <a:latin typeface="Calibri" panose="020F0502020204030204" pitchFamily="34" charset="0"/>
                <a:ea typeface="Times New Roman" panose="02020603050405020304" pitchFamily="18" charset="0"/>
              </a:rPr>
              <a:t> </a:t>
            </a:r>
            <a:r>
              <a:rPr lang="fi-FI" sz="2400" dirty="0">
                <a:effectLst/>
                <a:latin typeface="Calibri" panose="020F0502020204030204" pitchFamily="34" charset="0"/>
                <a:ea typeface="Times New Roman" panose="02020603050405020304" pitchFamily="18" charset="0"/>
              </a:rPr>
              <a:t> </a:t>
            </a:r>
            <a:endParaRPr lang="fi-FI" sz="24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4082460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F8D30B8E-49F2-4541-8EFA-99CF75B63D08}"/>
              </a:ext>
            </a:extLst>
          </p:cNvPr>
          <p:cNvSpPr>
            <a:spLocks noGrp="1"/>
          </p:cNvSpPr>
          <p:nvPr>
            <p:ph idx="1"/>
          </p:nvPr>
        </p:nvSpPr>
        <p:spPr>
          <a:xfrm>
            <a:off x="2351846" y="308113"/>
            <a:ext cx="9404725" cy="5868850"/>
          </a:xfrm>
        </p:spPr>
        <p:txBody>
          <a:bodyPr>
            <a:normAutofit/>
          </a:bodyPr>
          <a:lstStyle/>
          <a:p>
            <a:pPr indent="228600" fontAlgn="base"/>
            <a:r>
              <a:rPr lang="fi-FI" sz="2800" b="1" dirty="0">
                <a:effectLst/>
                <a:latin typeface="Calibri" panose="020F0502020204030204" pitchFamily="34" charset="0"/>
                <a:ea typeface="Times New Roman" panose="02020603050405020304" pitchFamily="18" charset="0"/>
              </a:rPr>
              <a:t>Milloin ylityö- ja vuoronvaihtokielto voivat alkaa?</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a:effectLst/>
                <a:latin typeface="Calibri" panose="020F0502020204030204" pitchFamily="34" charset="0"/>
                <a:ea typeface="Times New Roman" panose="02020603050405020304" pitchFamily="18" charset="0"/>
              </a:rPr>
              <a:t>Järjestö tekee päätöksen ylityö- ja vuoronvaihtokiellon alkamisesta. Työehtosopimukseen tai sen määräykseen kohdistuva ylityö- ja vuoronvaihtokielto voivat alkaa työehtosopimuksen voimassaolon päättymisen jälkeen.  Liitot ilmoittavat ja ohjeistavat jäseniä ylityö- ja vuoronvaihtokiellon alkamisesta. </a:t>
            </a:r>
            <a:endParaRPr lang="fi-FI" sz="2000" dirty="0">
              <a:effectLst/>
              <a:latin typeface="Times New Roman" panose="02020603050405020304" pitchFamily="18" charset="0"/>
              <a:ea typeface="Times New Roman" panose="02020603050405020304" pitchFamily="18" charset="0"/>
            </a:endParaRPr>
          </a:p>
          <a:p>
            <a:pPr indent="0" fontAlgn="base">
              <a:buNone/>
            </a:pPr>
            <a:endParaRPr lang="fi-FI" sz="2800" dirty="0">
              <a:effectLst/>
              <a:latin typeface="Times New Roman" panose="02020603050405020304" pitchFamily="18" charset="0"/>
              <a:ea typeface="Times New Roman" panose="02020603050405020304" pitchFamily="18" charset="0"/>
            </a:endParaRPr>
          </a:p>
          <a:p>
            <a:pPr indent="228600" fontAlgn="base"/>
            <a:r>
              <a:rPr lang="fi-FI" sz="2800" b="1" dirty="0">
                <a:effectLst/>
                <a:latin typeface="Calibri" panose="020F0502020204030204" pitchFamily="34" charset="0"/>
                <a:ea typeface="Times New Roman" panose="02020603050405020304" pitchFamily="18" charset="0"/>
              </a:rPr>
              <a:t>Miten ja kenelle ylityö- ja vuoronvaihtokiellon alkamisesta ilmoitetaan?</a:t>
            </a:r>
            <a:r>
              <a:rPr lang="fi-FI" sz="2800" dirty="0">
                <a:effectLst/>
                <a:latin typeface="Calibri" panose="020F0502020204030204" pitchFamily="34" charset="0"/>
                <a:ea typeface="Times New Roman" panose="02020603050405020304" pitchFamily="18" charset="0"/>
              </a:rPr>
              <a:t> </a:t>
            </a:r>
            <a:endParaRPr lang="fi-FI" sz="28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a:effectLst/>
                <a:latin typeface="Calibri" panose="020F0502020204030204" pitchFamily="34" charset="0"/>
                <a:ea typeface="Times New Roman" panose="02020603050405020304" pitchFamily="18" charset="0"/>
              </a:rPr>
              <a:t>JUKO ilmoittaa kiellon alkamisesta kirjallisesti työnantajalle (ja tarvittaessa valtakunnansovittelijalle  </a:t>
            </a:r>
            <a:endParaRPr lang="fi-FI" sz="20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a:effectLst/>
                <a:latin typeface="Calibri" panose="020F0502020204030204" pitchFamily="34" charset="0"/>
                <a:ea typeface="Times New Roman" panose="02020603050405020304" pitchFamily="18" charset="0"/>
              </a:rPr>
              <a:t>Ilmoituksessa kerrotaan ylityö- ja vuoronvaihtokiellon alkamisajankohta sekä joko päättymisajankohta tai se, että kielto on voimassa toistaiseksi. </a:t>
            </a:r>
            <a:endParaRPr lang="fi-FI" sz="20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a:effectLst/>
                <a:latin typeface="Calibri" panose="020F0502020204030204" pitchFamily="34" charset="0"/>
                <a:ea typeface="Times New Roman" panose="02020603050405020304" pitchFamily="18" charset="0"/>
              </a:rPr>
              <a:t>Ilmoituksessa kerrotaan minkä sopimusalojen työehtosopimuksia ja mitä työtehtäviä ylityö- ja vuoronvaihtokielto koskee.  </a:t>
            </a:r>
            <a:endParaRPr lang="fi-FI" sz="2000"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000" dirty="0" err="1">
                <a:effectLst/>
                <a:latin typeface="Calibri" panose="020F0502020204030204" pitchFamily="34" charset="0"/>
                <a:ea typeface="Times New Roman" panose="02020603050405020304" pitchFamily="18" charset="0"/>
              </a:rPr>
              <a:t>JUKOn</a:t>
            </a:r>
            <a:r>
              <a:rPr lang="fi-FI" sz="2000" dirty="0">
                <a:effectLst/>
                <a:latin typeface="Calibri" panose="020F0502020204030204" pitchFamily="34" charset="0"/>
                <a:ea typeface="Times New Roman" panose="02020603050405020304" pitchFamily="18" charset="0"/>
              </a:rPr>
              <a:t> yksittäiset jäsenliitot osalta  ylityö- ja vuoronvaihtokiellosta ilmoittaminen työnantajalle sovitaan erikseen (lähtökohtaisesti vain JUKO ilmoittaa). </a:t>
            </a:r>
            <a:endParaRPr lang="fi-FI" sz="2000" dirty="0">
              <a:effectLst/>
              <a:latin typeface="Times New Roman" panose="02020603050405020304" pitchFamily="18" charset="0"/>
              <a:ea typeface="Times New Roman" panose="02020603050405020304" pitchFamily="18" charset="0"/>
            </a:endParaRPr>
          </a:p>
          <a:p>
            <a:endParaRPr lang="fi-FI" dirty="0"/>
          </a:p>
        </p:txBody>
      </p:sp>
    </p:spTree>
    <p:extLst>
      <p:ext uri="{BB962C8B-B14F-4D97-AF65-F5344CB8AC3E}">
        <p14:creationId xmlns:p14="http://schemas.microsoft.com/office/powerpoint/2010/main" val="3073101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272E97D6-03D2-4C10-AF43-3A1932BF5359}"/>
              </a:ext>
            </a:extLst>
          </p:cNvPr>
          <p:cNvSpPr>
            <a:spLocks noGrp="1"/>
          </p:cNvSpPr>
          <p:nvPr>
            <p:ph idx="1"/>
          </p:nvPr>
        </p:nvSpPr>
        <p:spPr>
          <a:xfrm>
            <a:off x="2351846" y="506896"/>
            <a:ext cx="9404725" cy="5670067"/>
          </a:xfrm>
        </p:spPr>
        <p:txBody>
          <a:bodyPr>
            <a:normAutofit/>
          </a:bodyPr>
          <a:lstStyle/>
          <a:p>
            <a:pPr marL="0" indent="0" fontAlgn="base">
              <a:buSzPts val="1000"/>
              <a:buNone/>
              <a:tabLst>
                <a:tab pos="457200" algn="l"/>
              </a:tabLst>
            </a:pPr>
            <a:endParaRPr lang="fi-FI" sz="3200" b="1" dirty="0">
              <a:latin typeface="Calibri" panose="020F0502020204030204" pitchFamily="34" charset="0"/>
              <a:ea typeface="Times New Roman" panose="02020603050405020304" pitchFamily="18" charset="0"/>
            </a:endParaRPr>
          </a:p>
          <a:p>
            <a:pPr marL="457200" lvl="1" indent="0" fontAlgn="base">
              <a:buSzPts val="1000"/>
              <a:buNone/>
              <a:tabLst>
                <a:tab pos="457200" algn="l"/>
              </a:tabLst>
            </a:pPr>
            <a:r>
              <a:rPr lang="fi-FI" sz="3200" b="1" dirty="0">
                <a:latin typeface="Calibri" panose="020F0502020204030204" pitchFamily="34" charset="0"/>
                <a:ea typeface="Times New Roman" panose="02020603050405020304" pitchFamily="18" charset="0"/>
              </a:rPr>
              <a:t>Milloin ylityö- ja vuoronvaihtokielto päättyy? </a:t>
            </a:r>
            <a:r>
              <a:rPr lang="fi-FI" sz="3200" dirty="0">
                <a:latin typeface="Calibri" panose="020F0502020204030204" pitchFamily="34" charset="0"/>
                <a:ea typeface="Times New Roman" panose="02020603050405020304" pitchFamily="18" charset="0"/>
              </a:rPr>
              <a:t> </a:t>
            </a:r>
            <a:endParaRPr lang="fi-FI" sz="3200" dirty="0">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latin typeface="Calibri" panose="020F0502020204030204" pitchFamily="34" charset="0"/>
                <a:ea typeface="Times New Roman" panose="02020603050405020304" pitchFamily="18" charset="0"/>
              </a:rPr>
              <a:t>Järjestö päättää ylityö- ja vuoronvaihtokiellon päättymistä koskevalla ilmoituksella, milloin ylityö- ja vuoronvaihtokielto päättyy. Ilmoitus tehdään työnantajalle ja valtakunnansovittelijalle. </a:t>
            </a:r>
          </a:p>
          <a:p>
            <a:pPr marL="0" indent="0" fontAlgn="base">
              <a:buSzPts val="1000"/>
              <a:buNone/>
              <a:tabLst>
                <a:tab pos="457200" algn="l"/>
              </a:tabLst>
            </a:pPr>
            <a:r>
              <a:rPr lang="fi-FI" sz="3200" b="1" dirty="0">
                <a:latin typeface="Calibri" panose="020F0502020204030204" pitchFamily="34" charset="0"/>
                <a:ea typeface="Times New Roman" panose="02020603050405020304" pitchFamily="18" charset="0"/>
              </a:rPr>
              <a:t>	</a:t>
            </a:r>
          </a:p>
          <a:p>
            <a:pPr marL="0" indent="0" fontAlgn="base">
              <a:buSzPts val="1000"/>
              <a:buNone/>
              <a:tabLst>
                <a:tab pos="457200" algn="l"/>
              </a:tabLst>
            </a:pPr>
            <a:r>
              <a:rPr lang="fi-FI" sz="3200" b="1" dirty="0">
                <a:latin typeface="Calibri" panose="020F0502020204030204" pitchFamily="34" charset="0"/>
                <a:ea typeface="Times New Roman" panose="02020603050405020304" pitchFamily="18" charset="0"/>
              </a:rPr>
              <a:t>	Miten ylityö- ja vuoronvaihtokiellon päättymisestä 	ilmoitetaan?  </a:t>
            </a:r>
            <a:r>
              <a:rPr lang="fi-FI" sz="3200" dirty="0">
                <a:latin typeface="Calibri" panose="020F0502020204030204" pitchFamily="34" charset="0"/>
                <a:ea typeface="Times New Roman" panose="02020603050405020304" pitchFamily="18" charset="0"/>
              </a:rPr>
              <a:t> </a:t>
            </a:r>
            <a:endParaRPr lang="fi-FI" sz="3200" dirty="0">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r>
              <a:rPr lang="fi-FI" sz="2400" dirty="0">
                <a:latin typeface="Calibri" panose="020F0502020204030204" pitchFamily="34" charset="0"/>
                <a:ea typeface="Times New Roman" panose="02020603050405020304" pitchFamily="18" charset="0"/>
              </a:rPr>
              <a:t>Sekä JUKO että jäsenliitot ilmoittavat ylityö- ja vuoronvaihtokiellon päättymisestä. Seuraa liittosi ja JUKOn viestintää.</a:t>
            </a:r>
            <a:endParaRPr lang="fi-FI" sz="2400" dirty="0">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endParaRPr lang="fi-FI" sz="2400" b="1" dirty="0">
              <a:effectLst/>
              <a:latin typeface="Times New Roman" panose="02020603050405020304" pitchFamily="18" charset="0"/>
              <a:ea typeface="Times New Roman" panose="02020603050405020304" pitchFamily="18" charset="0"/>
            </a:endParaRPr>
          </a:p>
          <a:p>
            <a:pPr marL="800100" lvl="1" indent="-342900" fontAlgn="base">
              <a:buSzPts val="1000"/>
              <a:buFont typeface="Symbol" panose="05050102010706020507" pitchFamily="18" charset="2"/>
              <a:buChar char=""/>
              <a:tabLst>
                <a:tab pos="457200" algn="l"/>
              </a:tabLst>
            </a:pPr>
            <a:endParaRPr lang="fi-FI" sz="2400" b="1" dirty="0">
              <a:latin typeface="Calibri" panose="020F0502020204030204" pitchFamily="34" charset="0"/>
              <a:ea typeface="Times New Roman" panose="02020603050405020304" pitchFamily="18" charset="0"/>
            </a:endParaRPr>
          </a:p>
          <a:p>
            <a:endParaRPr lang="fi-FI" dirty="0"/>
          </a:p>
        </p:txBody>
      </p:sp>
    </p:spTree>
    <p:extLst>
      <p:ext uri="{BB962C8B-B14F-4D97-AF65-F5344CB8AC3E}">
        <p14:creationId xmlns:p14="http://schemas.microsoft.com/office/powerpoint/2010/main" val="4206258319"/>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ukautettu 1">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unta_PP_181121  -  Vain luku" id="{EB22967B-9954-4A1A-8FDA-609BB78BBDBB}" vid="{E88BCCE4-598E-4787-86A3-8F628442467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0CD3BF3FE4CDA04ABD792AAC0BA0F3C7" ma:contentTypeVersion="12" ma:contentTypeDescription="Luo uusi asiakirja." ma:contentTypeScope="" ma:versionID="474830ec84b65772bbf5e6f222a22f70">
  <xsd:schema xmlns:xsd="http://www.w3.org/2001/XMLSchema" xmlns:xs="http://www.w3.org/2001/XMLSchema" xmlns:p="http://schemas.microsoft.com/office/2006/metadata/properties" xmlns:ns2="8ae3980d-eeaf-4746-a554-795a9c167a2c" xmlns:ns3="da23b2a8-8b13-4689-8dd1-65c81f4dd98b" targetNamespace="http://schemas.microsoft.com/office/2006/metadata/properties" ma:root="true" ma:fieldsID="3fbbada99a227cafe4bcb9da943d1ba0" ns2:_="" ns3:_="">
    <xsd:import namespace="8ae3980d-eeaf-4746-a554-795a9c167a2c"/>
    <xsd:import namespace="da23b2a8-8b13-4689-8dd1-65c81f4dd9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e3980d-eeaf-4746-a554-795a9c167a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a23b2a8-8b13-4689-8dd1-65c81f4dd98b" elementFormDefault="qualified">
    <xsd:import namespace="http://schemas.microsoft.com/office/2006/documentManagement/types"/>
    <xsd:import namespace="http://schemas.microsoft.com/office/infopath/2007/PartnerControls"/>
    <xsd:element name="SharedWithUsers" ma:index="17"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B2397E-92D8-45F2-8442-66AABFC1A840}">
  <ds:schemaRefs>
    <ds:schemaRef ds:uri="http://schemas.microsoft.com/sharepoint/v3/contenttype/forms"/>
  </ds:schemaRefs>
</ds:datastoreItem>
</file>

<file path=customXml/itemProps2.xml><?xml version="1.0" encoding="utf-8"?>
<ds:datastoreItem xmlns:ds="http://schemas.openxmlformats.org/officeDocument/2006/customXml" ds:itemID="{A7D8F655-EE0C-44D2-AB36-D3B988554C0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54CFE47-A5EF-47C0-A385-3E0BF2C514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e3980d-eeaf-4746-a554-795a9c167a2c"/>
    <ds:schemaRef ds:uri="da23b2a8-8b13-4689-8dd1-65c81f4dd9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544</TotalTime>
  <Words>982</Words>
  <Application>Microsoft Office PowerPoint</Application>
  <PresentationFormat>Laajakuva</PresentationFormat>
  <Paragraphs>70</Paragraphs>
  <Slides>12</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12</vt:i4>
      </vt:variant>
    </vt:vector>
  </HeadingPairs>
  <TitlesOfParts>
    <vt:vector size="18" baseType="lpstr">
      <vt:lpstr>Arial</vt:lpstr>
      <vt:lpstr>Calibri</vt:lpstr>
      <vt:lpstr>Calibri Light</vt:lpstr>
      <vt:lpstr>Symbol</vt:lpstr>
      <vt:lpstr>Times New Roman</vt:lpstr>
      <vt:lpstr>Office-teema</vt:lpstr>
      <vt:lpstr>Useimmin kysytyt kysymykset ylityö- ja vuoronvaihtokielto</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Riku Holm</dc:creator>
  <cp:lastModifiedBy>Jaakko Korpisaari</cp:lastModifiedBy>
  <cp:revision>18</cp:revision>
  <dcterms:created xsi:type="dcterms:W3CDTF">2021-09-24T10:35:30Z</dcterms:created>
  <dcterms:modified xsi:type="dcterms:W3CDTF">2022-03-02T11:13:54Z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0x0101000CD3BF3FE4CDA04ABD792AAC0BA0F3C7</vt:lpwstr>
  </property>
</Properties>
</file>